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63" r:id="rId5"/>
    <p:sldId id="264" r:id="rId6"/>
    <p:sldId id="259" r:id="rId7"/>
    <p:sldId id="261" r:id="rId8"/>
    <p:sldId id="260" r:id="rId9"/>
    <p:sldId id="267" r:id="rId10"/>
    <p:sldId id="265" r:id="rId11"/>
    <p:sldId id="266" r:id="rId12"/>
    <p:sldId id="277" r:id="rId13"/>
    <p:sldId id="279" r:id="rId14"/>
    <p:sldId id="273" r:id="rId15"/>
    <p:sldId id="275" r:id="rId16"/>
    <p:sldId id="278" r:id="rId17"/>
    <p:sldId id="274" r:id="rId18"/>
    <p:sldId id="268" r:id="rId19"/>
    <p:sldId id="269" r:id="rId20"/>
    <p:sldId id="272"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633C8C"/>
    <a:srgbClr val="8C3030"/>
    <a:srgbClr val="CD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4"/>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rleen Kaur" userId="9ced2757f102ae5a" providerId="LiveId" clId="{FCECCB0C-B7CE-4580-9347-BC45F2E7F051}"/>
    <pc:docChg chg="modSld">
      <pc:chgData name="Gurleen Kaur" userId="9ced2757f102ae5a" providerId="LiveId" clId="{FCECCB0C-B7CE-4580-9347-BC45F2E7F051}" dt="2023-12-01T16:15:50.707" v="3" actId="20577"/>
      <pc:docMkLst>
        <pc:docMk/>
      </pc:docMkLst>
      <pc:sldChg chg="modSp mod">
        <pc:chgData name="Gurleen Kaur" userId="9ced2757f102ae5a" providerId="LiveId" clId="{FCECCB0C-B7CE-4580-9347-BC45F2E7F051}" dt="2023-12-01T16:15:50.707" v="3" actId="20577"/>
        <pc:sldMkLst>
          <pc:docMk/>
          <pc:sldMk cId="1396103448" sldId="264"/>
        </pc:sldMkLst>
        <pc:spChg chg="mod">
          <ac:chgData name="Gurleen Kaur" userId="9ced2757f102ae5a" providerId="LiveId" clId="{FCECCB0C-B7CE-4580-9347-BC45F2E7F051}" dt="2023-12-01T16:15:50.707" v="3" actId="20577"/>
          <ac:spMkLst>
            <pc:docMk/>
            <pc:sldMk cId="1396103448" sldId="264"/>
            <ac:spMk id="3" creationId="{23950355-8FD5-B2F4-C178-E20D76564137}"/>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72017C-B63C-4CE9-A0F1-79F2A8C9FA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35CBF27-E804-4F2C-B5B1-AE8F708E43E1}">
      <dgm:prSet/>
      <dgm:spPr/>
      <dgm:t>
        <a:bodyPr/>
        <a:lstStyle/>
        <a:p>
          <a:r>
            <a:rPr lang="en-US" baseline="0"/>
            <a:t>Client Recruitment</a:t>
          </a:r>
          <a:endParaRPr lang="en-US"/>
        </a:p>
      </dgm:t>
    </dgm:pt>
    <dgm:pt modelId="{A9C4A7E1-AD14-4C10-9C3D-115D3E13D8DA}" type="parTrans" cxnId="{9ECA9DE4-8B27-424D-AC87-12A984AD10F4}">
      <dgm:prSet/>
      <dgm:spPr/>
      <dgm:t>
        <a:bodyPr/>
        <a:lstStyle/>
        <a:p>
          <a:endParaRPr lang="en-US"/>
        </a:p>
      </dgm:t>
    </dgm:pt>
    <dgm:pt modelId="{2AB63E32-870B-4573-A5B2-336E14EDBC34}" type="sibTrans" cxnId="{9ECA9DE4-8B27-424D-AC87-12A984AD10F4}">
      <dgm:prSet/>
      <dgm:spPr/>
      <dgm:t>
        <a:bodyPr/>
        <a:lstStyle/>
        <a:p>
          <a:endParaRPr lang="en-US"/>
        </a:p>
      </dgm:t>
    </dgm:pt>
    <dgm:pt modelId="{D8E17370-B458-4910-AB73-1663285168D0}">
      <dgm:prSet/>
      <dgm:spPr/>
      <dgm:t>
        <a:bodyPr/>
        <a:lstStyle/>
        <a:p>
          <a:r>
            <a:rPr lang="en-US" baseline="0"/>
            <a:t>Advertising Guidelines</a:t>
          </a:r>
          <a:endParaRPr lang="en-US"/>
        </a:p>
      </dgm:t>
    </dgm:pt>
    <dgm:pt modelId="{20401C91-9BE8-4E43-BE5E-2BFB41BF2669}" type="parTrans" cxnId="{7A16FEE7-5CDC-44DC-96E8-80CC35E33A4E}">
      <dgm:prSet/>
      <dgm:spPr/>
      <dgm:t>
        <a:bodyPr/>
        <a:lstStyle/>
        <a:p>
          <a:endParaRPr lang="en-US"/>
        </a:p>
      </dgm:t>
    </dgm:pt>
    <dgm:pt modelId="{3D54E242-9F39-4AF9-8B6D-02D5DAF66F8A}" type="sibTrans" cxnId="{7A16FEE7-5CDC-44DC-96E8-80CC35E33A4E}">
      <dgm:prSet/>
      <dgm:spPr/>
      <dgm:t>
        <a:bodyPr/>
        <a:lstStyle/>
        <a:p>
          <a:endParaRPr lang="en-US"/>
        </a:p>
      </dgm:t>
    </dgm:pt>
    <dgm:pt modelId="{6FF1F1B7-93C5-45F7-AF98-E7C1FA7EE202}">
      <dgm:prSet/>
      <dgm:spPr/>
      <dgm:t>
        <a:bodyPr/>
        <a:lstStyle/>
        <a:p>
          <a:r>
            <a:rPr lang="en-US" baseline="0"/>
            <a:t>Client Retention</a:t>
          </a:r>
          <a:endParaRPr lang="en-US"/>
        </a:p>
      </dgm:t>
    </dgm:pt>
    <dgm:pt modelId="{14F90840-3A58-4A3D-BA08-46BDEFD0263B}" type="parTrans" cxnId="{14B24B1E-C114-421C-BFE1-7F7C873B413E}">
      <dgm:prSet/>
      <dgm:spPr/>
      <dgm:t>
        <a:bodyPr/>
        <a:lstStyle/>
        <a:p>
          <a:endParaRPr lang="en-US"/>
        </a:p>
      </dgm:t>
    </dgm:pt>
    <dgm:pt modelId="{E8202835-6081-4CDF-BD0B-7035E632E56D}" type="sibTrans" cxnId="{14B24B1E-C114-421C-BFE1-7F7C873B413E}">
      <dgm:prSet/>
      <dgm:spPr/>
      <dgm:t>
        <a:bodyPr/>
        <a:lstStyle/>
        <a:p>
          <a:endParaRPr lang="en-US"/>
        </a:p>
      </dgm:t>
    </dgm:pt>
    <dgm:pt modelId="{E5D2C896-BA4E-41CE-BCB7-2AA3B7929D8F}">
      <dgm:prSet/>
      <dgm:spPr/>
      <dgm:t>
        <a:bodyPr/>
        <a:lstStyle/>
        <a:p>
          <a:r>
            <a:rPr lang="en-US" baseline="0"/>
            <a:t>Client Transfer</a:t>
          </a:r>
          <a:endParaRPr lang="en-US"/>
        </a:p>
      </dgm:t>
    </dgm:pt>
    <dgm:pt modelId="{8AE0151B-7D7C-4374-B388-F0BABAE29E7B}" type="parTrans" cxnId="{B5EF36E2-9B96-429B-9047-588DB4748331}">
      <dgm:prSet/>
      <dgm:spPr/>
      <dgm:t>
        <a:bodyPr/>
        <a:lstStyle/>
        <a:p>
          <a:endParaRPr lang="en-US"/>
        </a:p>
      </dgm:t>
    </dgm:pt>
    <dgm:pt modelId="{258C4DBD-7585-4142-A566-D09A52586348}" type="sibTrans" cxnId="{B5EF36E2-9B96-429B-9047-588DB4748331}">
      <dgm:prSet/>
      <dgm:spPr/>
      <dgm:t>
        <a:bodyPr/>
        <a:lstStyle/>
        <a:p>
          <a:endParaRPr lang="en-US"/>
        </a:p>
      </dgm:t>
    </dgm:pt>
    <dgm:pt modelId="{3F06C7C2-DFEE-4E53-A1D5-A0BDE7AF0B89}">
      <dgm:prSet/>
      <dgm:spPr/>
      <dgm:t>
        <a:bodyPr/>
        <a:lstStyle/>
        <a:p>
          <a:r>
            <a:rPr lang="en-US" baseline="0"/>
            <a:t>Client Termination</a:t>
          </a:r>
          <a:endParaRPr lang="en-US"/>
        </a:p>
      </dgm:t>
    </dgm:pt>
    <dgm:pt modelId="{14D61DAA-BB4B-47D2-92C9-4785F2EF267D}" type="parTrans" cxnId="{2A9D7305-E682-4561-8A25-BB3D3B2564A4}">
      <dgm:prSet/>
      <dgm:spPr/>
      <dgm:t>
        <a:bodyPr/>
        <a:lstStyle/>
        <a:p>
          <a:endParaRPr lang="en-US"/>
        </a:p>
      </dgm:t>
    </dgm:pt>
    <dgm:pt modelId="{C35126A2-FE1A-4E56-86ED-137C6F164622}" type="sibTrans" cxnId="{2A9D7305-E682-4561-8A25-BB3D3B2564A4}">
      <dgm:prSet/>
      <dgm:spPr/>
      <dgm:t>
        <a:bodyPr/>
        <a:lstStyle/>
        <a:p>
          <a:endParaRPr lang="en-US"/>
        </a:p>
      </dgm:t>
    </dgm:pt>
    <dgm:pt modelId="{0AF839FE-EAC6-4E4C-8D60-FE2E214A35F9}">
      <dgm:prSet/>
      <dgm:spPr/>
      <dgm:t>
        <a:bodyPr/>
        <a:lstStyle/>
        <a:p>
          <a:r>
            <a:rPr lang="en-US" baseline="0"/>
            <a:t>Brochure</a:t>
          </a:r>
          <a:endParaRPr lang="en-US"/>
        </a:p>
      </dgm:t>
    </dgm:pt>
    <dgm:pt modelId="{0782B890-3630-423A-B8DE-31D92C5CD939}" type="parTrans" cxnId="{41A420CB-D7BC-4BBD-9D77-B77CC47006C9}">
      <dgm:prSet/>
      <dgm:spPr/>
      <dgm:t>
        <a:bodyPr/>
        <a:lstStyle/>
        <a:p>
          <a:endParaRPr lang="en-US"/>
        </a:p>
      </dgm:t>
    </dgm:pt>
    <dgm:pt modelId="{F16DC9FD-25D5-4879-9BFB-1DEE9D2CF7A9}" type="sibTrans" cxnId="{41A420CB-D7BC-4BBD-9D77-B77CC47006C9}">
      <dgm:prSet/>
      <dgm:spPr/>
      <dgm:t>
        <a:bodyPr/>
        <a:lstStyle/>
        <a:p>
          <a:endParaRPr lang="en-US"/>
        </a:p>
      </dgm:t>
    </dgm:pt>
    <dgm:pt modelId="{8BF7D801-70A2-4175-9E3F-1048E2A37038}" type="pres">
      <dgm:prSet presAssocID="{6272017C-B63C-4CE9-A0F1-79F2A8C9FAE5}" presName="linear" presStyleCnt="0">
        <dgm:presLayoutVars>
          <dgm:animLvl val="lvl"/>
          <dgm:resizeHandles val="exact"/>
        </dgm:presLayoutVars>
      </dgm:prSet>
      <dgm:spPr/>
    </dgm:pt>
    <dgm:pt modelId="{944D7FED-8CE0-4351-B8BA-27DAAD061A0A}" type="pres">
      <dgm:prSet presAssocID="{535CBF27-E804-4F2C-B5B1-AE8F708E43E1}" presName="parentText" presStyleLbl="node1" presStyleIdx="0" presStyleCnt="6">
        <dgm:presLayoutVars>
          <dgm:chMax val="0"/>
          <dgm:bulletEnabled val="1"/>
        </dgm:presLayoutVars>
      </dgm:prSet>
      <dgm:spPr/>
    </dgm:pt>
    <dgm:pt modelId="{F9AB0F1E-3EFA-404E-BEC9-6C78D9AA1097}" type="pres">
      <dgm:prSet presAssocID="{2AB63E32-870B-4573-A5B2-336E14EDBC34}" presName="spacer" presStyleCnt="0"/>
      <dgm:spPr/>
    </dgm:pt>
    <dgm:pt modelId="{93C04B0B-061E-47F9-9995-CB1910E4E45F}" type="pres">
      <dgm:prSet presAssocID="{D8E17370-B458-4910-AB73-1663285168D0}" presName="parentText" presStyleLbl="node1" presStyleIdx="1" presStyleCnt="6">
        <dgm:presLayoutVars>
          <dgm:chMax val="0"/>
          <dgm:bulletEnabled val="1"/>
        </dgm:presLayoutVars>
      </dgm:prSet>
      <dgm:spPr/>
    </dgm:pt>
    <dgm:pt modelId="{A1082763-160A-445C-B0B6-D1D67529C1DC}" type="pres">
      <dgm:prSet presAssocID="{3D54E242-9F39-4AF9-8B6D-02D5DAF66F8A}" presName="spacer" presStyleCnt="0"/>
      <dgm:spPr/>
    </dgm:pt>
    <dgm:pt modelId="{00A8162A-AC02-403F-B5D2-A43842C70B73}" type="pres">
      <dgm:prSet presAssocID="{6FF1F1B7-93C5-45F7-AF98-E7C1FA7EE202}" presName="parentText" presStyleLbl="node1" presStyleIdx="2" presStyleCnt="6">
        <dgm:presLayoutVars>
          <dgm:chMax val="0"/>
          <dgm:bulletEnabled val="1"/>
        </dgm:presLayoutVars>
      </dgm:prSet>
      <dgm:spPr/>
    </dgm:pt>
    <dgm:pt modelId="{068D933F-2165-41A4-8EAC-1C3578EB6344}" type="pres">
      <dgm:prSet presAssocID="{E8202835-6081-4CDF-BD0B-7035E632E56D}" presName="spacer" presStyleCnt="0"/>
      <dgm:spPr/>
    </dgm:pt>
    <dgm:pt modelId="{372BF77F-1522-42A7-9088-10502FC4B117}" type="pres">
      <dgm:prSet presAssocID="{E5D2C896-BA4E-41CE-BCB7-2AA3B7929D8F}" presName="parentText" presStyleLbl="node1" presStyleIdx="3" presStyleCnt="6">
        <dgm:presLayoutVars>
          <dgm:chMax val="0"/>
          <dgm:bulletEnabled val="1"/>
        </dgm:presLayoutVars>
      </dgm:prSet>
      <dgm:spPr/>
    </dgm:pt>
    <dgm:pt modelId="{5D2EE0EC-8276-41A6-B2F7-65CB186EB7C1}" type="pres">
      <dgm:prSet presAssocID="{258C4DBD-7585-4142-A566-D09A52586348}" presName="spacer" presStyleCnt="0"/>
      <dgm:spPr/>
    </dgm:pt>
    <dgm:pt modelId="{000EF5C7-CED6-4066-B6DD-0072A96CABA0}" type="pres">
      <dgm:prSet presAssocID="{3F06C7C2-DFEE-4E53-A1D5-A0BDE7AF0B89}" presName="parentText" presStyleLbl="node1" presStyleIdx="4" presStyleCnt="6">
        <dgm:presLayoutVars>
          <dgm:chMax val="0"/>
          <dgm:bulletEnabled val="1"/>
        </dgm:presLayoutVars>
      </dgm:prSet>
      <dgm:spPr/>
    </dgm:pt>
    <dgm:pt modelId="{62A479A7-7FC9-47D8-8CB1-696FB53851FC}" type="pres">
      <dgm:prSet presAssocID="{C35126A2-FE1A-4E56-86ED-137C6F164622}" presName="spacer" presStyleCnt="0"/>
      <dgm:spPr/>
    </dgm:pt>
    <dgm:pt modelId="{FEC5EE3A-F488-4AF2-94C4-950F398471D8}" type="pres">
      <dgm:prSet presAssocID="{0AF839FE-EAC6-4E4C-8D60-FE2E214A35F9}" presName="parentText" presStyleLbl="node1" presStyleIdx="5" presStyleCnt="6">
        <dgm:presLayoutVars>
          <dgm:chMax val="0"/>
          <dgm:bulletEnabled val="1"/>
        </dgm:presLayoutVars>
      </dgm:prSet>
      <dgm:spPr/>
    </dgm:pt>
  </dgm:ptLst>
  <dgm:cxnLst>
    <dgm:cxn modelId="{2A9D7305-E682-4561-8A25-BB3D3B2564A4}" srcId="{6272017C-B63C-4CE9-A0F1-79F2A8C9FAE5}" destId="{3F06C7C2-DFEE-4E53-A1D5-A0BDE7AF0B89}" srcOrd="4" destOrd="0" parTransId="{14D61DAA-BB4B-47D2-92C9-4785F2EF267D}" sibTransId="{C35126A2-FE1A-4E56-86ED-137C6F164622}"/>
    <dgm:cxn modelId="{14B24B1E-C114-421C-BFE1-7F7C873B413E}" srcId="{6272017C-B63C-4CE9-A0F1-79F2A8C9FAE5}" destId="{6FF1F1B7-93C5-45F7-AF98-E7C1FA7EE202}" srcOrd="2" destOrd="0" parTransId="{14F90840-3A58-4A3D-BA08-46BDEFD0263B}" sibTransId="{E8202835-6081-4CDF-BD0B-7035E632E56D}"/>
    <dgm:cxn modelId="{100ADA5A-2D2C-4FE6-A7AD-F28B0CEF8FED}" type="presOf" srcId="{6FF1F1B7-93C5-45F7-AF98-E7C1FA7EE202}" destId="{00A8162A-AC02-403F-B5D2-A43842C70B73}" srcOrd="0" destOrd="0" presId="urn:microsoft.com/office/officeart/2005/8/layout/vList2"/>
    <dgm:cxn modelId="{850FDF81-1122-4613-9F3B-BFCD09F3595B}" type="presOf" srcId="{E5D2C896-BA4E-41CE-BCB7-2AA3B7929D8F}" destId="{372BF77F-1522-42A7-9088-10502FC4B117}" srcOrd="0" destOrd="0" presId="urn:microsoft.com/office/officeart/2005/8/layout/vList2"/>
    <dgm:cxn modelId="{F5A49B84-EBC5-4525-834C-249C5DE7DC5A}" type="presOf" srcId="{0AF839FE-EAC6-4E4C-8D60-FE2E214A35F9}" destId="{FEC5EE3A-F488-4AF2-94C4-950F398471D8}" srcOrd="0" destOrd="0" presId="urn:microsoft.com/office/officeart/2005/8/layout/vList2"/>
    <dgm:cxn modelId="{73973C8D-C199-4212-8905-401D68E09354}" type="presOf" srcId="{3F06C7C2-DFEE-4E53-A1D5-A0BDE7AF0B89}" destId="{000EF5C7-CED6-4066-B6DD-0072A96CABA0}" srcOrd="0" destOrd="0" presId="urn:microsoft.com/office/officeart/2005/8/layout/vList2"/>
    <dgm:cxn modelId="{AC6BB7A4-0303-4407-83EB-B1EF3C269C86}" type="presOf" srcId="{535CBF27-E804-4F2C-B5B1-AE8F708E43E1}" destId="{944D7FED-8CE0-4351-B8BA-27DAAD061A0A}" srcOrd="0" destOrd="0" presId="urn:microsoft.com/office/officeart/2005/8/layout/vList2"/>
    <dgm:cxn modelId="{59E2B7B0-56B1-4EF1-9456-811FDF7B1AC0}" type="presOf" srcId="{D8E17370-B458-4910-AB73-1663285168D0}" destId="{93C04B0B-061E-47F9-9995-CB1910E4E45F}" srcOrd="0" destOrd="0" presId="urn:microsoft.com/office/officeart/2005/8/layout/vList2"/>
    <dgm:cxn modelId="{41A420CB-D7BC-4BBD-9D77-B77CC47006C9}" srcId="{6272017C-B63C-4CE9-A0F1-79F2A8C9FAE5}" destId="{0AF839FE-EAC6-4E4C-8D60-FE2E214A35F9}" srcOrd="5" destOrd="0" parTransId="{0782B890-3630-423A-B8DE-31D92C5CD939}" sibTransId="{F16DC9FD-25D5-4879-9BFB-1DEE9D2CF7A9}"/>
    <dgm:cxn modelId="{9DF30DD0-729C-40E2-A03C-C568B7FB9BC4}" type="presOf" srcId="{6272017C-B63C-4CE9-A0F1-79F2A8C9FAE5}" destId="{8BF7D801-70A2-4175-9E3F-1048E2A37038}" srcOrd="0" destOrd="0" presId="urn:microsoft.com/office/officeart/2005/8/layout/vList2"/>
    <dgm:cxn modelId="{B5EF36E2-9B96-429B-9047-588DB4748331}" srcId="{6272017C-B63C-4CE9-A0F1-79F2A8C9FAE5}" destId="{E5D2C896-BA4E-41CE-BCB7-2AA3B7929D8F}" srcOrd="3" destOrd="0" parTransId="{8AE0151B-7D7C-4374-B388-F0BABAE29E7B}" sibTransId="{258C4DBD-7585-4142-A566-D09A52586348}"/>
    <dgm:cxn modelId="{9ECA9DE4-8B27-424D-AC87-12A984AD10F4}" srcId="{6272017C-B63C-4CE9-A0F1-79F2A8C9FAE5}" destId="{535CBF27-E804-4F2C-B5B1-AE8F708E43E1}" srcOrd="0" destOrd="0" parTransId="{A9C4A7E1-AD14-4C10-9C3D-115D3E13D8DA}" sibTransId="{2AB63E32-870B-4573-A5B2-336E14EDBC34}"/>
    <dgm:cxn modelId="{7A16FEE7-5CDC-44DC-96E8-80CC35E33A4E}" srcId="{6272017C-B63C-4CE9-A0F1-79F2A8C9FAE5}" destId="{D8E17370-B458-4910-AB73-1663285168D0}" srcOrd="1" destOrd="0" parTransId="{20401C91-9BE8-4E43-BE5E-2BFB41BF2669}" sibTransId="{3D54E242-9F39-4AF9-8B6D-02D5DAF66F8A}"/>
    <dgm:cxn modelId="{F178F408-0214-4EEB-A5EB-17BC769B703E}" type="presParOf" srcId="{8BF7D801-70A2-4175-9E3F-1048E2A37038}" destId="{944D7FED-8CE0-4351-B8BA-27DAAD061A0A}" srcOrd="0" destOrd="0" presId="urn:microsoft.com/office/officeart/2005/8/layout/vList2"/>
    <dgm:cxn modelId="{74D1D07C-76F8-4634-B1ED-858810733DB7}" type="presParOf" srcId="{8BF7D801-70A2-4175-9E3F-1048E2A37038}" destId="{F9AB0F1E-3EFA-404E-BEC9-6C78D9AA1097}" srcOrd="1" destOrd="0" presId="urn:microsoft.com/office/officeart/2005/8/layout/vList2"/>
    <dgm:cxn modelId="{7650348B-927D-4058-A4A0-7FF1E9174112}" type="presParOf" srcId="{8BF7D801-70A2-4175-9E3F-1048E2A37038}" destId="{93C04B0B-061E-47F9-9995-CB1910E4E45F}" srcOrd="2" destOrd="0" presId="urn:microsoft.com/office/officeart/2005/8/layout/vList2"/>
    <dgm:cxn modelId="{23AFA65D-1BDC-4A5C-84BD-1230E42830C4}" type="presParOf" srcId="{8BF7D801-70A2-4175-9E3F-1048E2A37038}" destId="{A1082763-160A-445C-B0B6-D1D67529C1DC}" srcOrd="3" destOrd="0" presId="urn:microsoft.com/office/officeart/2005/8/layout/vList2"/>
    <dgm:cxn modelId="{E11AF4F1-4AD0-4836-892A-1BA1516DC79E}" type="presParOf" srcId="{8BF7D801-70A2-4175-9E3F-1048E2A37038}" destId="{00A8162A-AC02-403F-B5D2-A43842C70B73}" srcOrd="4" destOrd="0" presId="urn:microsoft.com/office/officeart/2005/8/layout/vList2"/>
    <dgm:cxn modelId="{9D2E04EA-FCF0-488B-83F2-153827353661}" type="presParOf" srcId="{8BF7D801-70A2-4175-9E3F-1048E2A37038}" destId="{068D933F-2165-41A4-8EAC-1C3578EB6344}" srcOrd="5" destOrd="0" presId="urn:microsoft.com/office/officeart/2005/8/layout/vList2"/>
    <dgm:cxn modelId="{D8746749-A01C-4AF3-86CE-63B3E7103B1B}" type="presParOf" srcId="{8BF7D801-70A2-4175-9E3F-1048E2A37038}" destId="{372BF77F-1522-42A7-9088-10502FC4B117}" srcOrd="6" destOrd="0" presId="urn:microsoft.com/office/officeart/2005/8/layout/vList2"/>
    <dgm:cxn modelId="{993E51DC-5CCC-48C9-B3C2-8B0B73CA6C17}" type="presParOf" srcId="{8BF7D801-70A2-4175-9E3F-1048E2A37038}" destId="{5D2EE0EC-8276-41A6-B2F7-65CB186EB7C1}" srcOrd="7" destOrd="0" presId="urn:microsoft.com/office/officeart/2005/8/layout/vList2"/>
    <dgm:cxn modelId="{3B4E7749-F048-41A3-9733-68C6360DCAB2}" type="presParOf" srcId="{8BF7D801-70A2-4175-9E3F-1048E2A37038}" destId="{000EF5C7-CED6-4066-B6DD-0072A96CABA0}" srcOrd="8" destOrd="0" presId="urn:microsoft.com/office/officeart/2005/8/layout/vList2"/>
    <dgm:cxn modelId="{2A0BA16E-9EE5-4290-9C82-C11BC0A93702}" type="presParOf" srcId="{8BF7D801-70A2-4175-9E3F-1048E2A37038}" destId="{62A479A7-7FC9-47D8-8CB1-696FB53851FC}" srcOrd="9" destOrd="0" presId="urn:microsoft.com/office/officeart/2005/8/layout/vList2"/>
    <dgm:cxn modelId="{5F8E41CB-E1DA-4BD8-826C-B6BE6C081D3A}" type="presParOf" srcId="{8BF7D801-70A2-4175-9E3F-1048E2A37038}" destId="{FEC5EE3A-F488-4AF2-94C4-950F398471D8}"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54A319-8271-4EEB-9FD4-D40969E65D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D42890-4438-4D1D-A697-77677620216D}">
      <dgm:prSet/>
      <dgm:spPr/>
      <dgm:t>
        <a:bodyPr/>
        <a:lstStyle/>
        <a:p>
          <a:r>
            <a:rPr lang="en-US" baseline="0"/>
            <a:t>FAMILIES AND FRIENDS ARE BEST BACK UP.</a:t>
          </a:r>
          <a:endParaRPr lang="en-US"/>
        </a:p>
      </dgm:t>
    </dgm:pt>
    <dgm:pt modelId="{2E35CDB2-5641-435E-A4B9-A87EC03E801B}" type="parTrans" cxnId="{301E7C6D-1B32-41AD-95B4-91DB15FE81CA}">
      <dgm:prSet/>
      <dgm:spPr/>
      <dgm:t>
        <a:bodyPr/>
        <a:lstStyle/>
        <a:p>
          <a:endParaRPr lang="en-US"/>
        </a:p>
      </dgm:t>
    </dgm:pt>
    <dgm:pt modelId="{07335BD0-8D9B-4AB0-8986-B0FEDAC24991}" type="sibTrans" cxnId="{301E7C6D-1B32-41AD-95B4-91DB15FE81CA}">
      <dgm:prSet/>
      <dgm:spPr/>
      <dgm:t>
        <a:bodyPr/>
        <a:lstStyle/>
        <a:p>
          <a:endParaRPr lang="en-US"/>
        </a:p>
      </dgm:t>
    </dgm:pt>
    <dgm:pt modelId="{79827743-8552-4FF2-8DC7-C8D7E6E7D445}">
      <dgm:prSet/>
      <dgm:spPr/>
      <dgm:t>
        <a:bodyPr/>
        <a:lstStyle/>
        <a:p>
          <a:r>
            <a:rPr lang="en-US" baseline="0"/>
            <a:t>SOCIAL MEDIA IS BEST PLACE TO FIND CLIENTS. HOWEVER, REMEMBER SOME FACTS WHILE POSTING AN ADVERTISEMENT.</a:t>
          </a:r>
          <a:endParaRPr lang="en-US"/>
        </a:p>
      </dgm:t>
    </dgm:pt>
    <dgm:pt modelId="{923EFD3B-118E-48C3-A766-8DA03FB0DB11}" type="parTrans" cxnId="{9FD45515-CCEA-4C19-8898-52F80685D40E}">
      <dgm:prSet/>
      <dgm:spPr/>
      <dgm:t>
        <a:bodyPr/>
        <a:lstStyle/>
        <a:p>
          <a:endParaRPr lang="en-US"/>
        </a:p>
      </dgm:t>
    </dgm:pt>
    <dgm:pt modelId="{06BFBBC4-91D8-47FA-B826-1BA7D54350C2}" type="sibTrans" cxnId="{9FD45515-CCEA-4C19-8898-52F80685D40E}">
      <dgm:prSet/>
      <dgm:spPr/>
      <dgm:t>
        <a:bodyPr/>
        <a:lstStyle/>
        <a:p>
          <a:endParaRPr lang="en-US"/>
        </a:p>
      </dgm:t>
    </dgm:pt>
    <dgm:pt modelId="{2E9095FA-19A8-45C3-808F-C855985BCEC5}">
      <dgm:prSet/>
      <dgm:spPr/>
      <dgm:t>
        <a:bodyPr/>
        <a:lstStyle/>
        <a:p>
          <a:r>
            <a:rPr lang="en-US" baseline="0"/>
            <a:t>HOLY PLACES LIKE HINDU TEMPLE, CHURCH, MOSQUE AND SIKH GURDWARA ARE GOOD OPTIONS. YOU CAN FIND CLIENTS OF ALL AGES.</a:t>
          </a:r>
          <a:endParaRPr lang="en-US"/>
        </a:p>
      </dgm:t>
    </dgm:pt>
    <dgm:pt modelId="{31EA9111-4A6A-432C-A98D-CCC6CF5435D0}" type="parTrans" cxnId="{DA8D6527-BDA5-4EAB-8FE3-A280D85E751B}">
      <dgm:prSet/>
      <dgm:spPr/>
      <dgm:t>
        <a:bodyPr/>
        <a:lstStyle/>
        <a:p>
          <a:endParaRPr lang="en-US"/>
        </a:p>
      </dgm:t>
    </dgm:pt>
    <dgm:pt modelId="{638A2051-395B-4636-A004-F432D1DE65F1}" type="sibTrans" cxnId="{DA8D6527-BDA5-4EAB-8FE3-A280D85E751B}">
      <dgm:prSet/>
      <dgm:spPr/>
      <dgm:t>
        <a:bodyPr/>
        <a:lstStyle/>
        <a:p>
          <a:endParaRPr lang="en-US"/>
        </a:p>
      </dgm:t>
    </dgm:pt>
    <dgm:pt modelId="{CF8C6439-4FB0-4D27-A848-B689E972F002}">
      <dgm:prSet/>
      <dgm:spPr/>
      <dgm:t>
        <a:bodyPr/>
        <a:lstStyle/>
        <a:p>
          <a:r>
            <a:rPr lang="en-US" baseline="0"/>
            <a:t>CONTACT LOCAL ORGANIZATION SUCH AS COMMUNITY CENTRES, REFUGEE CENTRE, FOOD BANKS. TRY TO LOOK FOR AREAS NEAR THE SCHOOL.</a:t>
          </a:r>
          <a:endParaRPr lang="en-US"/>
        </a:p>
      </dgm:t>
    </dgm:pt>
    <dgm:pt modelId="{85339DC9-DA75-4BC3-BEB2-E0288DFF7959}" type="parTrans" cxnId="{39858B74-1824-46C9-B0C6-7616949D575C}">
      <dgm:prSet/>
      <dgm:spPr/>
      <dgm:t>
        <a:bodyPr/>
        <a:lstStyle/>
        <a:p>
          <a:endParaRPr lang="en-US"/>
        </a:p>
      </dgm:t>
    </dgm:pt>
    <dgm:pt modelId="{CF814B53-50D8-43C9-9F72-C7FC15E51984}" type="sibTrans" cxnId="{39858B74-1824-46C9-B0C6-7616949D575C}">
      <dgm:prSet/>
      <dgm:spPr/>
      <dgm:t>
        <a:bodyPr/>
        <a:lstStyle/>
        <a:p>
          <a:endParaRPr lang="en-US"/>
        </a:p>
      </dgm:t>
    </dgm:pt>
    <dgm:pt modelId="{7A6460EA-7AE9-49D9-8FDB-2CFC25754C13}">
      <dgm:prSet/>
      <dgm:spPr/>
      <dgm:t>
        <a:bodyPr/>
        <a:lstStyle/>
        <a:p>
          <a:r>
            <a:rPr lang="en-US" baseline="0"/>
            <a:t>ASK UBER DRIVERS.</a:t>
          </a:r>
          <a:endParaRPr lang="en-US"/>
        </a:p>
      </dgm:t>
    </dgm:pt>
    <dgm:pt modelId="{7E61ABF2-353C-4382-8C13-D66F86C73E5A}" type="parTrans" cxnId="{5193A738-3EF5-4BD3-831E-C6AC86E7FBC8}">
      <dgm:prSet/>
      <dgm:spPr/>
      <dgm:t>
        <a:bodyPr/>
        <a:lstStyle/>
        <a:p>
          <a:endParaRPr lang="en-US"/>
        </a:p>
      </dgm:t>
    </dgm:pt>
    <dgm:pt modelId="{797774F6-2254-4360-A0A9-9A12E3830670}" type="sibTrans" cxnId="{5193A738-3EF5-4BD3-831E-C6AC86E7FBC8}">
      <dgm:prSet/>
      <dgm:spPr/>
      <dgm:t>
        <a:bodyPr/>
        <a:lstStyle/>
        <a:p>
          <a:endParaRPr lang="en-US"/>
        </a:p>
      </dgm:t>
    </dgm:pt>
    <dgm:pt modelId="{A75011C0-907A-43C8-9ADF-9F6B670D6351}">
      <dgm:prSet/>
      <dgm:spPr/>
      <dgm:t>
        <a:bodyPr/>
        <a:lstStyle/>
        <a:p>
          <a:r>
            <a:rPr lang="en-US" baseline="0"/>
            <a:t>FRONT DESK.</a:t>
          </a:r>
          <a:endParaRPr lang="en-US"/>
        </a:p>
      </dgm:t>
    </dgm:pt>
    <dgm:pt modelId="{CC8AE394-49FB-425C-8C74-347908D79DB3}" type="parTrans" cxnId="{3EC74E6A-8461-4BFA-98D4-36FF5FDF3797}">
      <dgm:prSet/>
      <dgm:spPr/>
      <dgm:t>
        <a:bodyPr/>
        <a:lstStyle/>
        <a:p>
          <a:endParaRPr lang="en-US"/>
        </a:p>
      </dgm:t>
    </dgm:pt>
    <dgm:pt modelId="{56D5B18E-521B-40C9-AF1A-59A310A094BA}" type="sibTrans" cxnId="{3EC74E6A-8461-4BFA-98D4-36FF5FDF3797}">
      <dgm:prSet/>
      <dgm:spPr/>
      <dgm:t>
        <a:bodyPr/>
        <a:lstStyle/>
        <a:p>
          <a:endParaRPr lang="en-US"/>
        </a:p>
      </dgm:t>
    </dgm:pt>
    <dgm:pt modelId="{0B6E522A-96B2-4962-97F8-D8A63B4EA51E}" type="pres">
      <dgm:prSet presAssocID="{CF54A319-8271-4EEB-9FD4-D40969E65D2D}" presName="linear" presStyleCnt="0">
        <dgm:presLayoutVars>
          <dgm:animLvl val="lvl"/>
          <dgm:resizeHandles val="exact"/>
        </dgm:presLayoutVars>
      </dgm:prSet>
      <dgm:spPr/>
    </dgm:pt>
    <dgm:pt modelId="{213D3108-ABD0-4F48-90C5-37F75B26731E}" type="pres">
      <dgm:prSet presAssocID="{44D42890-4438-4D1D-A697-77677620216D}" presName="parentText" presStyleLbl="node1" presStyleIdx="0" presStyleCnt="6">
        <dgm:presLayoutVars>
          <dgm:chMax val="0"/>
          <dgm:bulletEnabled val="1"/>
        </dgm:presLayoutVars>
      </dgm:prSet>
      <dgm:spPr/>
    </dgm:pt>
    <dgm:pt modelId="{FF372409-668D-4D30-842E-77754DED67CE}" type="pres">
      <dgm:prSet presAssocID="{07335BD0-8D9B-4AB0-8986-B0FEDAC24991}" presName="spacer" presStyleCnt="0"/>
      <dgm:spPr/>
    </dgm:pt>
    <dgm:pt modelId="{0383A84F-67B7-4CB5-9EE1-7ADAC418BB76}" type="pres">
      <dgm:prSet presAssocID="{79827743-8552-4FF2-8DC7-C8D7E6E7D445}" presName="parentText" presStyleLbl="node1" presStyleIdx="1" presStyleCnt="6">
        <dgm:presLayoutVars>
          <dgm:chMax val="0"/>
          <dgm:bulletEnabled val="1"/>
        </dgm:presLayoutVars>
      </dgm:prSet>
      <dgm:spPr/>
    </dgm:pt>
    <dgm:pt modelId="{F6601683-A77D-4EAC-B6C0-7E9A690393BD}" type="pres">
      <dgm:prSet presAssocID="{06BFBBC4-91D8-47FA-B826-1BA7D54350C2}" presName="spacer" presStyleCnt="0"/>
      <dgm:spPr/>
    </dgm:pt>
    <dgm:pt modelId="{4E119EBD-B0E4-42BE-A760-172DE37B4E6A}" type="pres">
      <dgm:prSet presAssocID="{2E9095FA-19A8-45C3-808F-C855985BCEC5}" presName="parentText" presStyleLbl="node1" presStyleIdx="2" presStyleCnt="6">
        <dgm:presLayoutVars>
          <dgm:chMax val="0"/>
          <dgm:bulletEnabled val="1"/>
        </dgm:presLayoutVars>
      </dgm:prSet>
      <dgm:spPr/>
    </dgm:pt>
    <dgm:pt modelId="{37DC2767-97DD-4D8B-AE91-13A023798FD7}" type="pres">
      <dgm:prSet presAssocID="{638A2051-395B-4636-A004-F432D1DE65F1}" presName="spacer" presStyleCnt="0"/>
      <dgm:spPr/>
    </dgm:pt>
    <dgm:pt modelId="{1726B748-B86D-4519-BE7F-8AB01CF4FDD3}" type="pres">
      <dgm:prSet presAssocID="{CF8C6439-4FB0-4D27-A848-B689E972F002}" presName="parentText" presStyleLbl="node1" presStyleIdx="3" presStyleCnt="6">
        <dgm:presLayoutVars>
          <dgm:chMax val="0"/>
          <dgm:bulletEnabled val="1"/>
        </dgm:presLayoutVars>
      </dgm:prSet>
      <dgm:spPr/>
    </dgm:pt>
    <dgm:pt modelId="{10DB1D18-FB5C-4023-A577-045E89A6E481}" type="pres">
      <dgm:prSet presAssocID="{CF814B53-50D8-43C9-9F72-C7FC15E51984}" presName="spacer" presStyleCnt="0"/>
      <dgm:spPr/>
    </dgm:pt>
    <dgm:pt modelId="{58832089-4DAF-4ED6-BB57-06B6DAEE95B1}" type="pres">
      <dgm:prSet presAssocID="{7A6460EA-7AE9-49D9-8FDB-2CFC25754C13}" presName="parentText" presStyleLbl="node1" presStyleIdx="4" presStyleCnt="6">
        <dgm:presLayoutVars>
          <dgm:chMax val="0"/>
          <dgm:bulletEnabled val="1"/>
        </dgm:presLayoutVars>
      </dgm:prSet>
      <dgm:spPr/>
    </dgm:pt>
    <dgm:pt modelId="{01DFFF18-C97D-4412-9212-5CB523D3343F}" type="pres">
      <dgm:prSet presAssocID="{797774F6-2254-4360-A0A9-9A12E3830670}" presName="spacer" presStyleCnt="0"/>
      <dgm:spPr/>
    </dgm:pt>
    <dgm:pt modelId="{60AC91B2-BD55-4161-B5F2-1728BD6EA3E6}" type="pres">
      <dgm:prSet presAssocID="{A75011C0-907A-43C8-9ADF-9F6B670D6351}" presName="parentText" presStyleLbl="node1" presStyleIdx="5" presStyleCnt="6">
        <dgm:presLayoutVars>
          <dgm:chMax val="0"/>
          <dgm:bulletEnabled val="1"/>
        </dgm:presLayoutVars>
      </dgm:prSet>
      <dgm:spPr/>
    </dgm:pt>
  </dgm:ptLst>
  <dgm:cxnLst>
    <dgm:cxn modelId="{9FD45515-CCEA-4C19-8898-52F80685D40E}" srcId="{CF54A319-8271-4EEB-9FD4-D40969E65D2D}" destId="{79827743-8552-4FF2-8DC7-C8D7E6E7D445}" srcOrd="1" destOrd="0" parTransId="{923EFD3B-118E-48C3-A766-8DA03FB0DB11}" sibTransId="{06BFBBC4-91D8-47FA-B826-1BA7D54350C2}"/>
    <dgm:cxn modelId="{CA766B1A-98BF-41C7-97BF-D7AA3B933929}" type="presOf" srcId="{44D42890-4438-4D1D-A697-77677620216D}" destId="{213D3108-ABD0-4F48-90C5-37F75B26731E}" srcOrd="0" destOrd="0" presId="urn:microsoft.com/office/officeart/2005/8/layout/vList2"/>
    <dgm:cxn modelId="{DA8D6527-BDA5-4EAB-8FE3-A280D85E751B}" srcId="{CF54A319-8271-4EEB-9FD4-D40969E65D2D}" destId="{2E9095FA-19A8-45C3-808F-C855985BCEC5}" srcOrd="2" destOrd="0" parTransId="{31EA9111-4A6A-432C-A98D-CCC6CF5435D0}" sibTransId="{638A2051-395B-4636-A004-F432D1DE65F1}"/>
    <dgm:cxn modelId="{E4506331-AE48-4AC0-9679-E32CA8BDF1BD}" type="presOf" srcId="{A75011C0-907A-43C8-9ADF-9F6B670D6351}" destId="{60AC91B2-BD55-4161-B5F2-1728BD6EA3E6}" srcOrd="0" destOrd="0" presId="urn:microsoft.com/office/officeart/2005/8/layout/vList2"/>
    <dgm:cxn modelId="{32676033-1D0E-4247-9A70-1197464C231C}" type="presOf" srcId="{CF8C6439-4FB0-4D27-A848-B689E972F002}" destId="{1726B748-B86D-4519-BE7F-8AB01CF4FDD3}" srcOrd="0" destOrd="0" presId="urn:microsoft.com/office/officeart/2005/8/layout/vList2"/>
    <dgm:cxn modelId="{58BC3E35-D4BF-46F9-9839-23130906456B}" type="presOf" srcId="{79827743-8552-4FF2-8DC7-C8D7E6E7D445}" destId="{0383A84F-67B7-4CB5-9EE1-7ADAC418BB76}" srcOrd="0" destOrd="0" presId="urn:microsoft.com/office/officeart/2005/8/layout/vList2"/>
    <dgm:cxn modelId="{5193A738-3EF5-4BD3-831E-C6AC86E7FBC8}" srcId="{CF54A319-8271-4EEB-9FD4-D40969E65D2D}" destId="{7A6460EA-7AE9-49D9-8FDB-2CFC25754C13}" srcOrd="4" destOrd="0" parTransId="{7E61ABF2-353C-4382-8C13-D66F86C73E5A}" sibTransId="{797774F6-2254-4360-A0A9-9A12E3830670}"/>
    <dgm:cxn modelId="{3EC74E6A-8461-4BFA-98D4-36FF5FDF3797}" srcId="{CF54A319-8271-4EEB-9FD4-D40969E65D2D}" destId="{A75011C0-907A-43C8-9ADF-9F6B670D6351}" srcOrd="5" destOrd="0" parTransId="{CC8AE394-49FB-425C-8C74-347908D79DB3}" sibTransId="{56D5B18E-521B-40C9-AF1A-59A310A094BA}"/>
    <dgm:cxn modelId="{301E7C6D-1B32-41AD-95B4-91DB15FE81CA}" srcId="{CF54A319-8271-4EEB-9FD4-D40969E65D2D}" destId="{44D42890-4438-4D1D-A697-77677620216D}" srcOrd="0" destOrd="0" parTransId="{2E35CDB2-5641-435E-A4B9-A87EC03E801B}" sibTransId="{07335BD0-8D9B-4AB0-8986-B0FEDAC24991}"/>
    <dgm:cxn modelId="{B621DB71-68E3-4164-A645-683644CB918D}" type="presOf" srcId="{CF54A319-8271-4EEB-9FD4-D40969E65D2D}" destId="{0B6E522A-96B2-4962-97F8-D8A63B4EA51E}" srcOrd="0" destOrd="0" presId="urn:microsoft.com/office/officeart/2005/8/layout/vList2"/>
    <dgm:cxn modelId="{39858B74-1824-46C9-B0C6-7616949D575C}" srcId="{CF54A319-8271-4EEB-9FD4-D40969E65D2D}" destId="{CF8C6439-4FB0-4D27-A848-B689E972F002}" srcOrd="3" destOrd="0" parTransId="{85339DC9-DA75-4BC3-BEB2-E0288DFF7959}" sibTransId="{CF814B53-50D8-43C9-9F72-C7FC15E51984}"/>
    <dgm:cxn modelId="{2B91138A-EE33-4049-966E-F151A46B45B6}" type="presOf" srcId="{2E9095FA-19A8-45C3-808F-C855985BCEC5}" destId="{4E119EBD-B0E4-42BE-A760-172DE37B4E6A}" srcOrd="0" destOrd="0" presId="urn:microsoft.com/office/officeart/2005/8/layout/vList2"/>
    <dgm:cxn modelId="{19D48DAA-D3D4-4A8F-AF48-D9E94A6F47BA}" type="presOf" srcId="{7A6460EA-7AE9-49D9-8FDB-2CFC25754C13}" destId="{58832089-4DAF-4ED6-BB57-06B6DAEE95B1}" srcOrd="0" destOrd="0" presId="urn:microsoft.com/office/officeart/2005/8/layout/vList2"/>
    <dgm:cxn modelId="{57347467-0D48-40CF-B991-16A59B5ECFD8}" type="presParOf" srcId="{0B6E522A-96B2-4962-97F8-D8A63B4EA51E}" destId="{213D3108-ABD0-4F48-90C5-37F75B26731E}" srcOrd="0" destOrd="0" presId="urn:microsoft.com/office/officeart/2005/8/layout/vList2"/>
    <dgm:cxn modelId="{1F81E995-F285-487B-B128-0CBFE2A5A3CF}" type="presParOf" srcId="{0B6E522A-96B2-4962-97F8-D8A63B4EA51E}" destId="{FF372409-668D-4D30-842E-77754DED67CE}" srcOrd="1" destOrd="0" presId="urn:microsoft.com/office/officeart/2005/8/layout/vList2"/>
    <dgm:cxn modelId="{DB0C9B58-2537-4266-BD13-1BD7D9C767B7}" type="presParOf" srcId="{0B6E522A-96B2-4962-97F8-D8A63B4EA51E}" destId="{0383A84F-67B7-4CB5-9EE1-7ADAC418BB76}" srcOrd="2" destOrd="0" presId="urn:microsoft.com/office/officeart/2005/8/layout/vList2"/>
    <dgm:cxn modelId="{3E45CE2F-EBF2-4050-AC24-CD0FF246E6B3}" type="presParOf" srcId="{0B6E522A-96B2-4962-97F8-D8A63B4EA51E}" destId="{F6601683-A77D-4EAC-B6C0-7E9A690393BD}" srcOrd="3" destOrd="0" presId="urn:microsoft.com/office/officeart/2005/8/layout/vList2"/>
    <dgm:cxn modelId="{A5FCB28F-238A-4E82-AA86-AE045C3745FC}" type="presParOf" srcId="{0B6E522A-96B2-4962-97F8-D8A63B4EA51E}" destId="{4E119EBD-B0E4-42BE-A760-172DE37B4E6A}" srcOrd="4" destOrd="0" presId="urn:microsoft.com/office/officeart/2005/8/layout/vList2"/>
    <dgm:cxn modelId="{0CDC9F98-363F-495B-943F-4F3A53EFAF15}" type="presParOf" srcId="{0B6E522A-96B2-4962-97F8-D8A63B4EA51E}" destId="{37DC2767-97DD-4D8B-AE91-13A023798FD7}" srcOrd="5" destOrd="0" presId="urn:microsoft.com/office/officeart/2005/8/layout/vList2"/>
    <dgm:cxn modelId="{8C5E6239-39E2-4990-BDA5-380D13BFAC71}" type="presParOf" srcId="{0B6E522A-96B2-4962-97F8-D8A63B4EA51E}" destId="{1726B748-B86D-4519-BE7F-8AB01CF4FDD3}" srcOrd="6" destOrd="0" presId="urn:microsoft.com/office/officeart/2005/8/layout/vList2"/>
    <dgm:cxn modelId="{A1E01A7B-E0DE-4835-AE64-ADE0EAD8983A}" type="presParOf" srcId="{0B6E522A-96B2-4962-97F8-D8A63B4EA51E}" destId="{10DB1D18-FB5C-4023-A577-045E89A6E481}" srcOrd="7" destOrd="0" presId="urn:microsoft.com/office/officeart/2005/8/layout/vList2"/>
    <dgm:cxn modelId="{0C824E35-E9B6-43C8-A96A-60ED82B6DF24}" type="presParOf" srcId="{0B6E522A-96B2-4962-97F8-D8A63B4EA51E}" destId="{58832089-4DAF-4ED6-BB57-06B6DAEE95B1}" srcOrd="8" destOrd="0" presId="urn:microsoft.com/office/officeart/2005/8/layout/vList2"/>
    <dgm:cxn modelId="{7378B627-5351-4804-889A-CF69020B3D72}" type="presParOf" srcId="{0B6E522A-96B2-4962-97F8-D8A63B4EA51E}" destId="{01DFFF18-C97D-4412-9212-5CB523D3343F}" srcOrd="9" destOrd="0" presId="urn:microsoft.com/office/officeart/2005/8/layout/vList2"/>
    <dgm:cxn modelId="{A379E117-65C6-4639-B3E2-A6EDA5C061F0}" type="presParOf" srcId="{0B6E522A-96B2-4962-97F8-D8A63B4EA51E}" destId="{60AC91B2-BD55-4161-B5F2-1728BD6EA3E6}"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EBC16C-BDCD-4CB4-BAFB-96BA907C03C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2AB47B1-609B-4BA6-A1AD-1248EB1BF6A7}">
      <dgm:prSet/>
      <dgm:spPr/>
      <dgm:t>
        <a:bodyPr/>
        <a:lstStyle/>
        <a:p>
          <a:r>
            <a:rPr lang="en-US" b="1"/>
            <a:t>Developing good interpersonal skill</a:t>
          </a:r>
          <a:r>
            <a:rPr lang="en-US" b="1">
              <a:latin typeface="Corbel" panose="020B0503020204020204"/>
            </a:rPr>
            <a:t>:</a:t>
          </a:r>
          <a:r>
            <a:rPr lang="en-US"/>
            <a:t> By showing empathy and care towards your parent. Understanding their concerns and fears. Active listening.</a:t>
          </a:r>
        </a:p>
      </dgm:t>
    </dgm:pt>
    <dgm:pt modelId="{8397A213-F5F3-4100-8FE7-6608719BA1BA}" type="parTrans" cxnId="{37E27D6F-3BCF-454F-A83F-00D986258045}">
      <dgm:prSet/>
      <dgm:spPr/>
      <dgm:t>
        <a:bodyPr/>
        <a:lstStyle/>
        <a:p>
          <a:endParaRPr lang="en-US"/>
        </a:p>
      </dgm:t>
    </dgm:pt>
    <dgm:pt modelId="{8BC80887-EA66-4CD4-9BD9-5D8FCE6DBE9C}" type="sibTrans" cxnId="{37E27D6F-3BCF-454F-A83F-00D986258045}">
      <dgm:prSet/>
      <dgm:spPr/>
      <dgm:t>
        <a:bodyPr/>
        <a:lstStyle/>
        <a:p>
          <a:endParaRPr lang="en-US"/>
        </a:p>
      </dgm:t>
    </dgm:pt>
    <dgm:pt modelId="{7A236875-F3F9-4F00-8915-078C18CBF323}">
      <dgm:prSet/>
      <dgm:spPr/>
      <dgm:t>
        <a:bodyPr/>
        <a:lstStyle/>
        <a:p>
          <a:r>
            <a:rPr lang="en-US" b="1"/>
            <a:t>Providing good patient care:</a:t>
          </a:r>
          <a:r>
            <a:rPr lang="en-US"/>
            <a:t> which involves creating personalized treatment plans tailored to each Indvidual </a:t>
          </a:r>
          <a:r>
            <a:rPr lang="en-US">
              <a:latin typeface="Corbel" panose="020B0503020204020204"/>
            </a:rPr>
            <a:t>client's</a:t>
          </a:r>
          <a:r>
            <a:rPr lang="en-US"/>
            <a:t> needs.</a:t>
          </a:r>
        </a:p>
      </dgm:t>
    </dgm:pt>
    <dgm:pt modelId="{DB8B6847-6249-4A95-9544-1EF2CC7C8AB5}" type="parTrans" cxnId="{AD6A7D4D-610C-48BE-94CD-1BD5BAC5B56E}">
      <dgm:prSet/>
      <dgm:spPr/>
      <dgm:t>
        <a:bodyPr/>
        <a:lstStyle/>
        <a:p>
          <a:endParaRPr lang="en-US"/>
        </a:p>
      </dgm:t>
    </dgm:pt>
    <dgm:pt modelId="{E8B1A1F0-79A6-4FFF-BD6C-AB3D9DDD1B45}" type="sibTrans" cxnId="{AD6A7D4D-610C-48BE-94CD-1BD5BAC5B56E}">
      <dgm:prSet/>
      <dgm:spPr/>
      <dgm:t>
        <a:bodyPr/>
        <a:lstStyle/>
        <a:p>
          <a:endParaRPr lang="en-US"/>
        </a:p>
      </dgm:t>
    </dgm:pt>
    <dgm:pt modelId="{740A60A8-9057-4C8A-BC40-644621BAE396}">
      <dgm:prSet/>
      <dgm:spPr/>
      <dgm:t>
        <a:bodyPr/>
        <a:lstStyle/>
        <a:p>
          <a:r>
            <a:rPr lang="en-US" b="1"/>
            <a:t>Communication: </a:t>
          </a:r>
          <a:r>
            <a:rPr lang="en-US"/>
            <a:t>Use simple language to explain complex dental terms. Ensure the patient is aware of their options and why certain procedures are necessary.</a:t>
          </a:r>
        </a:p>
      </dgm:t>
    </dgm:pt>
    <dgm:pt modelId="{80DE4E95-B028-4B51-89C8-E0F3C26FC446}" type="parTrans" cxnId="{1C8092B9-4633-4E8E-BDA9-E6C014281250}">
      <dgm:prSet/>
      <dgm:spPr/>
      <dgm:t>
        <a:bodyPr/>
        <a:lstStyle/>
        <a:p>
          <a:endParaRPr lang="en-US"/>
        </a:p>
      </dgm:t>
    </dgm:pt>
    <dgm:pt modelId="{472BDEBF-DA98-4A61-AA6C-F85E64AF7F50}" type="sibTrans" cxnId="{1C8092B9-4633-4E8E-BDA9-E6C014281250}">
      <dgm:prSet/>
      <dgm:spPr/>
      <dgm:t>
        <a:bodyPr/>
        <a:lstStyle/>
        <a:p>
          <a:endParaRPr lang="en-US"/>
        </a:p>
      </dgm:t>
    </dgm:pt>
    <dgm:pt modelId="{745CB18F-F8C9-478F-8F79-6CFD09A6BA01}" type="pres">
      <dgm:prSet presAssocID="{D8EBC16C-BDCD-4CB4-BAFB-96BA907C03C1}" presName="vert0" presStyleCnt="0">
        <dgm:presLayoutVars>
          <dgm:dir/>
          <dgm:animOne val="branch"/>
          <dgm:animLvl val="lvl"/>
        </dgm:presLayoutVars>
      </dgm:prSet>
      <dgm:spPr/>
    </dgm:pt>
    <dgm:pt modelId="{25721418-5769-4BE2-9B73-AF4CE1FC3F39}" type="pres">
      <dgm:prSet presAssocID="{52AB47B1-609B-4BA6-A1AD-1248EB1BF6A7}" presName="thickLine" presStyleLbl="alignNode1" presStyleIdx="0" presStyleCnt="3"/>
      <dgm:spPr/>
    </dgm:pt>
    <dgm:pt modelId="{1EB9F66F-6A57-4DFD-AC47-14D4D399E449}" type="pres">
      <dgm:prSet presAssocID="{52AB47B1-609B-4BA6-A1AD-1248EB1BF6A7}" presName="horz1" presStyleCnt="0"/>
      <dgm:spPr/>
    </dgm:pt>
    <dgm:pt modelId="{42B49DBC-E1F8-4816-A0E9-8B2CD9087FB8}" type="pres">
      <dgm:prSet presAssocID="{52AB47B1-609B-4BA6-A1AD-1248EB1BF6A7}" presName="tx1" presStyleLbl="revTx" presStyleIdx="0" presStyleCnt="3"/>
      <dgm:spPr/>
    </dgm:pt>
    <dgm:pt modelId="{0E10C126-703D-4664-8F6C-67B9F0989AE2}" type="pres">
      <dgm:prSet presAssocID="{52AB47B1-609B-4BA6-A1AD-1248EB1BF6A7}" presName="vert1" presStyleCnt="0"/>
      <dgm:spPr/>
    </dgm:pt>
    <dgm:pt modelId="{5B051C2D-D172-43CF-8A07-F161D3F8399F}" type="pres">
      <dgm:prSet presAssocID="{7A236875-F3F9-4F00-8915-078C18CBF323}" presName="thickLine" presStyleLbl="alignNode1" presStyleIdx="1" presStyleCnt="3"/>
      <dgm:spPr/>
    </dgm:pt>
    <dgm:pt modelId="{68F1FE2D-A443-44A2-8D56-CE4B5F7E658F}" type="pres">
      <dgm:prSet presAssocID="{7A236875-F3F9-4F00-8915-078C18CBF323}" presName="horz1" presStyleCnt="0"/>
      <dgm:spPr/>
    </dgm:pt>
    <dgm:pt modelId="{76BC4406-AEF0-4ED1-8E78-2DFB59DC2D33}" type="pres">
      <dgm:prSet presAssocID="{7A236875-F3F9-4F00-8915-078C18CBF323}" presName="tx1" presStyleLbl="revTx" presStyleIdx="1" presStyleCnt="3"/>
      <dgm:spPr/>
    </dgm:pt>
    <dgm:pt modelId="{A0F07365-BC45-45A5-AC0C-36466669F6CC}" type="pres">
      <dgm:prSet presAssocID="{7A236875-F3F9-4F00-8915-078C18CBF323}" presName="vert1" presStyleCnt="0"/>
      <dgm:spPr/>
    </dgm:pt>
    <dgm:pt modelId="{B02F06B7-BBB1-4159-9D00-BFFA18024F76}" type="pres">
      <dgm:prSet presAssocID="{740A60A8-9057-4C8A-BC40-644621BAE396}" presName="thickLine" presStyleLbl="alignNode1" presStyleIdx="2" presStyleCnt="3"/>
      <dgm:spPr/>
    </dgm:pt>
    <dgm:pt modelId="{180F02B0-42EF-43AE-A869-E846B7F694B9}" type="pres">
      <dgm:prSet presAssocID="{740A60A8-9057-4C8A-BC40-644621BAE396}" presName="horz1" presStyleCnt="0"/>
      <dgm:spPr/>
    </dgm:pt>
    <dgm:pt modelId="{13AD3F4C-569B-4852-BB57-5FB27126EE26}" type="pres">
      <dgm:prSet presAssocID="{740A60A8-9057-4C8A-BC40-644621BAE396}" presName="tx1" presStyleLbl="revTx" presStyleIdx="2" presStyleCnt="3"/>
      <dgm:spPr/>
    </dgm:pt>
    <dgm:pt modelId="{AA5BF315-07F4-4D46-8E38-7304BADC43A1}" type="pres">
      <dgm:prSet presAssocID="{740A60A8-9057-4C8A-BC40-644621BAE396}" presName="vert1" presStyleCnt="0"/>
      <dgm:spPr/>
    </dgm:pt>
  </dgm:ptLst>
  <dgm:cxnLst>
    <dgm:cxn modelId="{781E5701-5DBE-4593-8176-70A04EA6CF72}" type="presOf" srcId="{7A236875-F3F9-4F00-8915-078C18CBF323}" destId="{76BC4406-AEF0-4ED1-8E78-2DFB59DC2D33}" srcOrd="0" destOrd="0" presId="urn:microsoft.com/office/officeart/2008/layout/LinedList"/>
    <dgm:cxn modelId="{AD6A7D4D-610C-48BE-94CD-1BD5BAC5B56E}" srcId="{D8EBC16C-BDCD-4CB4-BAFB-96BA907C03C1}" destId="{7A236875-F3F9-4F00-8915-078C18CBF323}" srcOrd="1" destOrd="0" parTransId="{DB8B6847-6249-4A95-9544-1EF2CC7C8AB5}" sibTransId="{E8B1A1F0-79A6-4FFF-BD6C-AB3D9DDD1B45}"/>
    <dgm:cxn modelId="{37E27D6F-3BCF-454F-A83F-00D986258045}" srcId="{D8EBC16C-BDCD-4CB4-BAFB-96BA907C03C1}" destId="{52AB47B1-609B-4BA6-A1AD-1248EB1BF6A7}" srcOrd="0" destOrd="0" parTransId="{8397A213-F5F3-4100-8FE7-6608719BA1BA}" sibTransId="{8BC80887-EA66-4CD4-9BD9-5D8FCE6DBE9C}"/>
    <dgm:cxn modelId="{1C8092B9-4633-4E8E-BDA9-E6C014281250}" srcId="{D8EBC16C-BDCD-4CB4-BAFB-96BA907C03C1}" destId="{740A60A8-9057-4C8A-BC40-644621BAE396}" srcOrd="2" destOrd="0" parTransId="{80DE4E95-B028-4B51-89C8-E0F3C26FC446}" sibTransId="{472BDEBF-DA98-4A61-AA6C-F85E64AF7F50}"/>
    <dgm:cxn modelId="{A79DAEC4-82C1-4D4B-89FE-F3E681CD906A}" type="presOf" srcId="{740A60A8-9057-4C8A-BC40-644621BAE396}" destId="{13AD3F4C-569B-4852-BB57-5FB27126EE26}" srcOrd="0" destOrd="0" presId="urn:microsoft.com/office/officeart/2008/layout/LinedList"/>
    <dgm:cxn modelId="{201EC1D8-7BD4-4B39-A2E4-51841D48043B}" type="presOf" srcId="{52AB47B1-609B-4BA6-A1AD-1248EB1BF6A7}" destId="{42B49DBC-E1F8-4816-A0E9-8B2CD9087FB8}" srcOrd="0" destOrd="0" presId="urn:microsoft.com/office/officeart/2008/layout/LinedList"/>
    <dgm:cxn modelId="{29F230EC-E088-45AB-B3FD-11D65C1AB88F}" type="presOf" srcId="{D8EBC16C-BDCD-4CB4-BAFB-96BA907C03C1}" destId="{745CB18F-F8C9-478F-8F79-6CFD09A6BA01}" srcOrd="0" destOrd="0" presId="urn:microsoft.com/office/officeart/2008/layout/LinedList"/>
    <dgm:cxn modelId="{373C8268-7ED1-4F59-B513-C771BE970601}" type="presParOf" srcId="{745CB18F-F8C9-478F-8F79-6CFD09A6BA01}" destId="{25721418-5769-4BE2-9B73-AF4CE1FC3F39}" srcOrd="0" destOrd="0" presId="urn:microsoft.com/office/officeart/2008/layout/LinedList"/>
    <dgm:cxn modelId="{218A6A0F-EB92-4139-8682-899341CE1124}" type="presParOf" srcId="{745CB18F-F8C9-478F-8F79-6CFD09A6BA01}" destId="{1EB9F66F-6A57-4DFD-AC47-14D4D399E449}" srcOrd="1" destOrd="0" presId="urn:microsoft.com/office/officeart/2008/layout/LinedList"/>
    <dgm:cxn modelId="{AEFBBC1F-99C1-40BF-9F5D-C3266B233E72}" type="presParOf" srcId="{1EB9F66F-6A57-4DFD-AC47-14D4D399E449}" destId="{42B49DBC-E1F8-4816-A0E9-8B2CD9087FB8}" srcOrd="0" destOrd="0" presId="urn:microsoft.com/office/officeart/2008/layout/LinedList"/>
    <dgm:cxn modelId="{68BD1590-989E-49D3-A841-6FE3B75DBD4F}" type="presParOf" srcId="{1EB9F66F-6A57-4DFD-AC47-14D4D399E449}" destId="{0E10C126-703D-4664-8F6C-67B9F0989AE2}" srcOrd="1" destOrd="0" presId="urn:microsoft.com/office/officeart/2008/layout/LinedList"/>
    <dgm:cxn modelId="{C66009B2-1407-42F7-93F8-66785ECAD2BA}" type="presParOf" srcId="{745CB18F-F8C9-478F-8F79-6CFD09A6BA01}" destId="{5B051C2D-D172-43CF-8A07-F161D3F8399F}" srcOrd="2" destOrd="0" presId="urn:microsoft.com/office/officeart/2008/layout/LinedList"/>
    <dgm:cxn modelId="{999AC4DF-F92D-49BA-9BF4-39982D60DA59}" type="presParOf" srcId="{745CB18F-F8C9-478F-8F79-6CFD09A6BA01}" destId="{68F1FE2D-A443-44A2-8D56-CE4B5F7E658F}" srcOrd="3" destOrd="0" presId="urn:microsoft.com/office/officeart/2008/layout/LinedList"/>
    <dgm:cxn modelId="{88E95B64-8D4F-4F6F-887A-2F4D587EB0E9}" type="presParOf" srcId="{68F1FE2D-A443-44A2-8D56-CE4B5F7E658F}" destId="{76BC4406-AEF0-4ED1-8E78-2DFB59DC2D33}" srcOrd="0" destOrd="0" presId="urn:microsoft.com/office/officeart/2008/layout/LinedList"/>
    <dgm:cxn modelId="{88E9F290-A34A-47AB-A0BA-DF488B8A97F4}" type="presParOf" srcId="{68F1FE2D-A443-44A2-8D56-CE4B5F7E658F}" destId="{A0F07365-BC45-45A5-AC0C-36466669F6CC}" srcOrd="1" destOrd="0" presId="urn:microsoft.com/office/officeart/2008/layout/LinedList"/>
    <dgm:cxn modelId="{2618C53D-BC02-4E20-AF39-F177AAC93A3C}" type="presParOf" srcId="{745CB18F-F8C9-478F-8F79-6CFD09A6BA01}" destId="{B02F06B7-BBB1-4159-9D00-BFFA18024F76}" srcOrd="4" destOrd="0" presId="urn:microsoft.com/office/officeart/2008/layout/LinedList"/>
    <dgm:cxn modelId="{28F615D0-4FD8-4C3F-A6C5-2B623B3788FE}" type="presParOf" srcId="{745CB18F-F8C9-478F-8F79-6CFD09A6BA01}" destId="{180F02B0-42EF-43AE-A869-E846B7F694B9}" srcOrd="5" destOrd="0" presId="urn:microsoft.com/office/officeart/2008/layout/LinedList"/>
    <dgm:cxn modelId="{4D694C4A-4C11-47F6-B860-C0F17FC7FEA5}" type="presParOf" srcId="{180F02B0-42EF-43AE-A869-E846B7F694B9}" destId="{13AD3F4C-569B-4852-BB57-5FB27126EE26}" srcOrd="0" destOrd="0" presId="urn:microsoft.com/office/officeart/2008/layout/LinedList"/>
    <dgm:cxn modelId="{0B40AB50-6F52-497E-9903-2FAB4DA2B19B}" type="presParOf" srcId="{180F02B0-42EF-43AE-A869-E846B7F694B9}" destId="{AA5BF315-07F4-4D46-8E38-7304BADC43A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E22B72-68AA-449D-81F3-1EDD60C3207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2830A57-CD4C-49C8-8F42-2E09776E5996}">
      <dgm:prSet/>
      <dgm:spPr/>
      <dgm:t>
        <a:bodyPr/>
        <a:lstStyle/>
        <a:p>
          <a:pPr>
            <a:lnSpc>
              <a:spcPct val="100000"/>
            </a:lnSpc>
          </a:pPr>
          <a:r>
            <a:rPr lang="en-US"/>
            <a:t>Cancellations result in lost clinical time, so it is important to inform clients about CADH cancellation policy and the significance of timely dental hygiene care. </a:t>
          </a:r>
        </a:p>
      </dgm:t>
    </dgm:pt>
    <dgm:pt modelId="{D234553E-D5D4-4EA2-9EDF-5AC7F6E3F022}" type="parTrans" cxnId="{25833C65-D7B6-49F5-AF14-5642E86A4EDD}">
      <dgm:prSet/>
      <dgm:spPr/>
      <dgm:t>
        <a:bodyPr/>
        <a:lstStyle/>
        <a:p>
          <a:endParaRPr lang="en-US"/>
        </a:p>
      </dgm:t>
    </dgm:pt>
    <dgm:pt modelId="{7D140F20-1D9B-4A25-8D78-4E225173EE49}" type="sibTrans" cxnId="{25833C65-D7B6-49F5-AF14-5642E86A4EDD}">
      <dgm:prSet/>
      <dgm:spPr/>
      <dgm:t>
        <a:bodyPr/>
        <a:lstStyle/>
        <a:p>
          <a:pPr>
            <a:lnSpc>
              <a:spcPct val="100000"/>
            </a:lnSpc>
          </a:pPr>
          <a:endParaRPr lang="en-US"/>
        </a:p>
      </dgm:t>
    </dgm:pt>
    <dgm:pt modelId="{3436DE23-7AA4-4986-A1F3-E6AC837C5226}">
      <dgm:prSet phldr="0"/>
      <dgm:spPr/>
      <dgm:t>
        <a:bodyPr/>
        <a:lstStyle/>
        <a:p>
          <a:pPr rtl="0">
            <a:lnSpc>
              <a:spcPct val="100000"/>
            </a:lnSpc>
          </a:pPr>
          <a:r>
            <a:rPr lang="en-US">
              <a:latin typeface="Corbel" panose="020B0503020204020204"/>
            </a:rPr>
            <a:t>Effective communication, proactive approaches and adaptability are crucial in handling appointments.</a:t>
          </a:r>
          <a:endParaRPr lang="en-US"/>
        </a:p>
      </dgm:t>
    </dgm:pt>
    <dgm:pt modelId="{BDFD4C8B-2B0A-4A57-970C-6B8B26F5BDD0}" type="parTrans" cxnId="{B0A30332-888E-4B13-8804-0D940F280188}">
      <dgm:prSet/>
      <dgm:spPr/>
      <dgm:t>
        <a:bodyPr/>
        <a:lstStyle/>
        <a:p>
          <a:endParaRPr lang="en-US"/>
        </a:p>
      </dgm:t>
    </dgm:pt>
    <dgm:pt modelId="{04D2AF27-272A-4D24-A0A1-D56166823B8F}" type="sibTrans" cxnId="{B0A30332-888E-4B13-8804-0D940F280188}">
      <dgm:prSet/>
      <dgm:spPr/>
      <dgm:t>
        <a:bodyPr/>
        <a:lstStyle/>
        <a:p>
          <a:pPr>
            <a:lnSpc>
              <a:spcPct val="100000"/>
            </a:lnSpc>
          </a:pPr>
          <a:endParaRPr lang="en-US"/>
        </a:p>
      </dgm:t>
    </dgm:pt>
    <dgm:pt modelId="{4641DBE8-43A3-41E0-BD48-606E429933C8}">
      <dgm:prSet/>
      <dgm:spPr/>
      <dgm:t>
        <a:bodyPr/>
        <a:lstStyle/>
        <a:p>
          <a:pPr>
            <a:lnSpc>
              <a:spcPct val="100000"/>
            </a:lnSpc>
          </a:pPr>
          <a:r>
            <a:rPr lang="en-US"/>
            <a:t>Reach out to a client directly and stress the importance of their appointments.</a:t>
          </a:r>
        </a:p>
      </dgm:t>
    </dgm:pt>
    <dgm:pt modelId="{3291E83B-E2D1-412B-A4F6-E599D30DACB2}" type="parTrans" cxnId="{5B52E8D3-E427-4319-B406-42207DFEEF5C}">
      <dgm:prSet/>
      <dgm:spPr/>
      <dgm:t>
        <a:bodyPr/>
        <a:lstStyle/>
        <a:p>
          <a:endParaRPr lang="en-US"/>
        </a:p>
      </dgm:t>
    </dgm:pt>
    <dgm:pt modelId="{29BF3037-7E0D-4DAC-9D34-633650E898D7}" type="sibTrans" cxnId="{5B52E8D3-E427-4319-B406-42207DFEEF5C}">
      <dgm:prSet/>
      <dgm:spPr/>
      <dgm:t>
        <a:bodyPr/>
        <a:lstStyle/>
        <a:p>
          <a:pPr>
            <a:lnSpc>
              <a:spcPct val="100000"/>
            </a:lnSpc>
          </a:pPr>
          <a:endParaRPr lang="en-US"/>
        </a:p>
      </dgm:t>
    </dgm:pt>
    <dgm:pt modelId="{79E5752D-5904-4DB2-8879-654F788D0C64}">
      <dgm:prSet/>
      <dgm:spPr/>
      <dgm:t>
        <a:bodyPr/>
        <a:lstStyle/>
        <a:p>
          <a:pPr>
            <a:lnSpc>
              <a:spcPct val="100000"/>
            </a:lnSpc>
          </a:pPr>
          <a:r>
            <a:rPr lang="en-US"/>
            <a:t>Try to fill empty slots. Contact clients from the short notice list, ask the receptionist for potential stand by or drop in clients, ask individuals who accompanying other clients if they would be interested in receiving care.</a:t>
          </a:r>
        </a:p>
      </dgm:t>
    </dgm:pt>
    <dgm:pt modelId="{0C6BDE51-CBB8-4B01-B8BF-C2E46753C587}" type="parTrans" cxnId="{BE70DEE8-D500-4D1E-84FF-EE26B069CD0A}">
      <dgm:prSet/>
      <dgm:spPr/>
      <dgm:t>
        <a:bodyPr/>
        <a:lstStyle/>
        <a:p>
          <a:endParaRPr lang="en-US"/>
        </a:p>
      </dgm:t>
    </dgm:pt>
    <dgm:pt modelId="{62460B0A-291B-471B-B9BB-C644C7A6FCC3}" type="sibTrans" cxnId="{BE70DEE8-D500-4D1E-84FF-EE26B069CD0A}">
      <dgm:prSet/>
      <dgm:spPr/>
      <dgm:t>
        <a:bodyPr/>
        <a:lstStyle/>
        <a:p>
          <a:endParaRPr lang="en-US"/>
        </a:p>
      </dgm:t>
    </dgm:pt>
    <dgm:pt modelId="{1687D001-35B9-466D-8E57-113A8791CB5A}" type="pres">
      <dgm:prSet presAssocID="{EBE22B72-68AA-449D-81F3-1EDD60C32073}" presName="root" presStyleCnt="0">
        <dgm:presLayoutVars>
          <dgm:dir/>
          <dgm:resizeHandles val="exact"/>
        </dgm:presLayoutVars>
      </dgm:prSet>
      <dgm:spPr/>
    </dgm:pt>
    <dgm:pt modelId="{089AFA0C-7BB7-4564-85B8-58AF72551208}" type="pres">
      <dgm:prSet presAssocID="{EBE22B72-68AA-449D-81F3-1EDD60C32073}" presName="container" presStyleCnt="0">
        <dgm:presLayoutVars>
          <dgm:dir/>
          <dgm:resizeHandles val="exact"/>
        </dgm:presLayoutVars>
      </dgm:prSet>
      <dgm:spPr/>
    </dgm:pt>
    <dgm:pt modelId="{48170C2C-F3DC-4884-B551-8B5F414286ED}" type="pres">
      <dgm:prSet presAssocID="{D2830A57-CD4C-49C8-8F42-2E09776E5996}" presName="compNode" presStyleCnt="0"/>
      <dgm:spPr/>
    </dgm:pt>
    <dgm:pt modelId="{D532C8FA-3196-407E-B721-BDC205925552}" type="pres">
      <dgm:prSet presAssocID="{D2830A57-CD4C-49C8-8F42-2E09776E5996}" presName="iconBgRect" presStyleLbl="bgShp" presStyleIdx="0" presStyleCnt="4"/>
      <dgm:spPr/>
    </dgm:pt>
    <dgm:pt modelId="{EA3E2AC2-A67D-4681-9CE2-444E9EE9D101}" type="pres">
      <dgm:prSet presAssocID="{D2830A57-CD4C-49C8-8F42-2E09776E599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th"/>
        </a:ext>
      </dgm:extLst>
    </dgm:pt>
    <dgm:pt modelId="{BE898439-0451-4D3B-804B-74A33FED7C69}" type="pres">
      <dgm:prSet presAssocID="{D2830A57-CD4C-49C8-8F42-2E09776E5996}" presName="spaceRect" presStyleCnt="0"/>
      <dgm:spPr/>
    </dgm:pt>
    <dgm:pt modelId="{7DD9C30B-5F87-492C-96D2-002F40B4E994}" type="pres">
      <dgm:prSet presAssocID="{D2830A57-CD4C-49C8-8F42-2E09776E5996}" presName="textRect" presStyleLbl="revTx" presStyleIdx="0" presStyleCnt="4">
        <dgm:presLayoutVars>
          <dgm:chMax val="1"/>
          <dgm:chPref val="1"/>
        </dgm:presLayoutVars>
      </dgm:prSet>
      <dgm:spPr/>
    </dgm:pt>
    <dgm:pt modelId="{7115C51C-EB15-4773-9E85-C3CB12845853}" type="pres">
      <dgm:prSet presAssocID="{7D140F20-1D9B-4A25-8D78-4E225173EE49}" presName="sibTrans" presStyleLbl="sibTrans2D1" presStyleIdx="0" presStyleCnt="0"/>
      <dgm:spPr/>
    </dgm:pt>
    <dgm:pt modelId="{1E9ECB15-F3FA-4868-885D-C88E3BD81BFD}" type="pres">
      <dgm:prSet presAssocID="{3436DE23-7AA4-4986-A1F3-E6AC837C5226}" presName="compNode" presStyleCnt="0"/>
      <dgm:spPr/>
    </dgm:pt>
    <dgm:pt modelId="{BB3C5E3F-1B7F-4D4C-BF9F-41F4B433C787}" type="pres">
      <dgm:prSet presAssocID="{3436DE23-7AA4-4986-A1F3-E6AC837C5226}" presName="iconBgRect" presStyleLbl="bgShp" presStyleIdx="1" presStyleCnt="4"/>
      <dgm:spPr/>
    </dgm:pt>
    <dgm:pt modelId="{A86F94C2-EA93-405D-81AF-02F0D2005E6A}" type="pres">
      <dgm:prSet presAssocID="{3436DE23-7AA4-4986-A1F3-E6AC837C522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E87B231F-2B3F-4DFB-B594-51AA80B2EBED}" type="pres">
      <dgm:prSet presAssocID="{3436DE23-7AA4-4986-A1F3-E6AC837C5226}" presName="spaceRect" presStyleCnt="0"/>
      <dgm:spPr/>
    </dgm:pt>
    <dgm:pt modelId="{58E13D92-6694-4BD4-A84D-6908501E9AF0}" type="pres">
      <dgm:prSet presAssocID="{3436DE23-7AA4-4986-A1F3-E6AC837C5226}" presName="textRect" presStyleLbl="revTx" presStyleIdx="1" presStyleCnt="4">
        <dgm:presLayoutVars>
          <dgm:chMax val="1"/>
          <dgm:chPref val="1"/>
        </dgm:presLayoutVars>
      </dgm:prSet>
      <dgm:spPr/>
    </dgm:pt>
    <dgm:pt modelId="{9B170BEF-0D87-49F6-B6B9-D73D665EA09D}" type="pres">
      <dgm:prSet presAssocID="{04D2AF27-272A-4D24-A0A1-D56166823B8F}" presName="sibTrans" presStyleLbl="sibTrans2D1" presStyleIdx="0" presStyleCnt="0"/>
      <dgm:spPr/>
    </dgm:pt>
    <dgm:pt modelId="{FC748314-04A9-4AB3-BE55-6538A5711A5D}" type="pres">
      <dgm:prSet presAssocID="{4641DBE8-43A3-41E0-BD48-606E429933C8}" presName="compNode" presStyleCnt="0"/>
      <dgm:spPr/>
    </dgm:pt>
    <dgm:pt modelId="{8EB52E26-2155-49B7-8FA8-BABA29F7D82A}" type="pres">
      <dgm:prSet presAssocID="{4641DBE8-43A3-41E0-BD48-606E429933C8}" presName="iconBgRect" presStyleLbl="bgShp" presStyleIdx="2" presStyleCnt="4"/>
      <dgm:spPr/>
    </dgm:pt>
    <dgm:pt modelId="{858B2486-D608-4673-A606-8520AE81FC5A}" type="pres">
      <dgm:prSet presAssocID="{4641DBE8-43A3-41E0-BD48-606E429933C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EC1ED83C-34A7-4D46-B195-8F16052AEC00}" type="pres">
      <dgm:prSet presAssocID="{4641DBE8-43A3-41E0-BD48-606E429933C8}" presName="spaceRect" presStyleCnt="0"/>
      <dgm:spPr/>
    </dgm:pt>
    <dgm:pt modelId="{CE723423-3B3A-434F-B1C6-9B69F7D794B5}" type="pres">
      <dgm:prSet presAssocID="{4641DBE8-43A3-41E0-BD48-606E429933C8}" presName="textRect" presStyleLbl="revTx" presStyleIdx="2" presStyleCnt="4">
        <dgm:presLayoutVars>
          <dgm:chMax val="1"/>
          <dgm:chPref val="1"/>
        </dgm:presLayoutVars>
      </dgm:prSet>
      <dgm:spPr/>
    </dgm:pt>
    <dgm:pt modelId="{0A2BFDCA-D4E6-4C05-BA86-D8A723F5121E}" type="pres">
      <dgm:prSet presAssocID="{29BF3037-7E0D-4DAC-9D34-633650E898D7}" presName="sibTrans" presStyleLbl="sibTrans2D1" presStyleIdx="0" presStyleCnt="0"/>
      <dgm:spPr/>
    </dgm:pt>
    <dgm:pt modelId="{29230675-66DF-446C-86DB-CFE926568CC5}" type="pres">
      <dgm:prSet presAssocID="{79E5752D-5904-4DB2-8879-654F788D0C64}" presName="compNode" presStyleCnt="0"/>
      <dgm:spPr/>
    </dgm:pt>
    <dgm:pt modelId="{43A5794D-5636-4057-AFD4-11E0FE2DFFE3}" type="pres">
      <dgm:prSet presAssocID="{79E5752D-5904-4DB2-8879-654F788D0C64}" presName="iconBgRect" presStyleLbl="bgShp" presStyleIdx="3" presStyleCnt="4"/>
      <dgm:spPr/>
    </dgm:pt>
    <dgm:pt modelId="{75884D4C-89FA-4F1D-A379-84151419DA76}" type="pres">
      <dgm:prSet presAssocID="{79E5752D-5904-4DB2-8879-654F788D0C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798EFCD0-3141-4D13-AD10-E2BB9C61493F}" type="pres">
      <dgm:prSet presAssocID="{79E5752D-5904-4DB2-8879-654F788D0C64}" presName="spaceRect" presStyleCnt="0"/>
      <dgm:spPr/>
    </dgm:pt>
    <dgm:pt modelId="{DB38283F-E753-4D29-AA82-344860880E05}" type="pres">
      <dgm:prSet presAssocID="{79E5752D-5904-4DB2-8879-654F788D0C64}" presName="textRect" presStyleLbl="revTx" presStyleIdx="3" presStyleCnt="4">
        <dgm:presLayoutVars>
          <dgm:chMax val="1"/>
          <dgm:chPref val="1"/>
        </dgm:presLayoutVars>
      </dgm:prSet>
      <dgm:spPr/>
    </dgm:pt>
  </dgm:ptLst>
  <dgm:cxnLst>
    <dgm:cxn modelId="{B0A30332-888E-4B13-8804-0D940F280188}" srcId="{EBE22B72-68AA-449D-81F3-1EDD60C32073}" destId="{3436DE23-7AA4-4986-A1F3-E6AC837C5226}" srcOrd="1" destOrd="0" parTransId="{BDFD4C8B-2B0A-4A57-970C-6B8B26F5BDD0}" sibTransId="{04D2AF27-272A-4D24-A0A1-D56166823B8F}"/>
    <dgm:cxn modelId="{12DA9940-9AA3-423C-99DA-36702BF8D6B3}" type="presOf" srcId="{4641DBE8-43A3-41E0-BD48-606E429933C8}" destId="{CE723423-3B3A-434F-B1C6-9B69F7D794B5}" srcOrd="0" destOrd="0" presId="urn:microsoft.com/office/officeart/2018/2/layout/IconCircleList"/>
    <dgm:cxn modelId="{25833C65-D7B6-49F5-AF14-5642E86A4EDD}" srcId="{EBE22B72-68AA-449D-81F3-1EDD60C32073}" destId="{D2830A57-CD4C-49C8-8F42-2E09776E5996}" srcOrd="0" destOrd="0" parTransId="{D234553E-D5D4-4EA2-9EDF-5AC7F6E3F022}" sibTransId="{7D140F20-1D9B-4A25-8D78-4E225173EE49}"/>
    <dgm:cxn modelId="{D4701773-52D9-4901-97A8-F73185A175DB}" type="presOf" srcId="{3436DE23-7AA4-4986-A1F3-E6AC837C5226}" destId="{58E13D92-6694-4BD4-A84D-6908501E9AF0}" srcOrd="0" destOrd="0" presId="urn:microsoft.com/office/officeart/2018/2/layout/IconCircleList"/>
    <dgm:cxn modelId="{9A58A27E-3982-4C9D-A456-B6D9657A08EE}" type="presOf" srcId="{7D140F20-1D9B-4A25-8D78-4E225173EE49}" destId="{7115C51C-EB15-4773-9E85-C3CB12845853}" srcOrd="0" destOrd="0" presId="urn:microsoft.com/office/officeart/2018/2/layout/IconCircleList"/>
    <dgm:cxn modelId="{2594F4A4-5AE0-4EDB-BF7A-79DA0633D11A}" type="presOf" srcId="{79E5752D-5904-4DB2-8879-654F788D0C64}" destId="{DB38283F-E753-4D29-AA82-344860880E05}" srcOrd="0" destOrd="0" presId="urn:microsoft.com/office/officeart/2018/2/layout/IconCircleList"/>
    <dgm:cxn modelId="{368A5DB3-DB43-4F61-AFCE-203EA1C534A7}" type="presOf" srcId="{29BF3037-7E0D-4DAC-9D34-633650E898D7}" destId="{0A2BFDCA-D4E6-4C05-BA86-D8A723F5121E}" srcOrd="0" destOrd="0" presId="urn:microsoft.com/office/officeart/2018/2/layout/IconCircleList"/>
    <dgm:cxn modelId="{1C39ABB9-9A65-4090-8B58-FEDA681871FF}" type="presOf" srcId="{EBE22B72-68AA-449D-81F3-1EDD60C32073}" destId="{1687D001-35B9-466D-8E57-113A8791CB5A}" srcOrd="0" destOrd="0" presId="urn:microsoft.com/office/officeart/2018/2/layout/IconCircleList"/>
    <dgm:cxn modelId="{D08947CA-14E8-4F96-A2D9-52EF7F9E3BEE}" type="presOf" srcId="{D2830A57-CD4C-49C8-8F42-2E09776E5996}" destId="{7DD9C30B-5F87-492C-96D2-002F40B4E994}" srcOrd="0" destOrd="0" presId="urn:microsoft.com/office/officeart/2018/2/layout/IconCircleList"/>
    <dgm:cxn modelId="{5B52E8D3-E427-4319-B406-42207DFEEF5C}" srcId="{EBE22B72-68AA-449D-81F3-1EDD60C32073}" destId="{4641DBE8-43A3-41E0-BD48-606E429933C8}" srcOrd="2" destOrd="0" parTransId="{3291E83B-E2D1-412B-A4F6-E599D30DACB2}" sibTransId="{29BF3037-7E0D-4DAC-9D34-633650E898D7}"/>
    <dgm:cxn modelId="{BE70DEE8-D500-4D1E-84FF-EE26B069CD0A}" srcId="{EBE22B72-68AA-449D-81F3-1EDD60C32073}" destId="{79E5752D-5904-4DB2-8879-654F788D0C64}" srcOrd="3" destOrd="0" parTransId="{0C6BDE51-CBB8-4B01-B8BF-C2E46753C587}" sibTransId="{62460B0A-291B-471B-B9BB-C644C7A6FCC3}"/>
    <dgm:cxn modelId="{41B7AEF2-EC65-4F59-A7C9-739E56FF7AD3}" type="presOf" srcId="{04D2AF27-272A-4D24-A0A1-D56166823B8F}" destId="{9B170BEF-0D87-49F6-B6B9-D73D665EA09D}" srcOrd="0" destOrd="0" presId="urn:microsoft.com/office/officeart/2018/2/layout/IconCircleList"/>
    <dgm:cxn modelId="{FC8C209E-2AEA-40E3-97EC-F654AEFD2D2D}" type="presParOf" srcId="{1687D001-35B9-466D-8E57-113A8791CB5A}" destId="{089AFA0C-7BB7-4564-85B8-58AF72551208}" srcOrd="0" destOrd="0" presId="urn:microsoft.com/office/officeart/2018/2/layout/IconCircleList"/>
    <dgm:cxn modelId="{4220D1F1-81F0-47ED-96C1-DC018D2AEDE4}" type="presParOf" srcId="{089AFA0C-7BB7-4564-85B8-58AF72551208}" destId="{48170C2C-F3DC-4884-B551-8B5F414286ED}" srcOrd="0" destOrd="0" presId="urn:microsoft.com/office/officeart/2018/2/layout/IconCircleList"/>
    <dgm:cxn modelId="{96C95823-2755-4318-93A4-4134314A85AA}" type="presParOf" srcId="{48170C2C-F3DC-4884-B551-8B5F414286ED}" destId="{D532C8FA-3196-407E-B721-BDC205925552}" srcOrd="0" destOrd="0" presId="urn:microsoft.com/office/officeart/2018/2/layout/IconCircleList"/>
    <dgm:cxn modelId="{6E98CE58-F96F-4782-A4DC-D762D836468F}" type="presParOf" srcId="{48170C2C-F3DC-4884-B551-8B5F414286ED}" destId="{EA3E2AC2-A67D-4681-9CE2-444E9EE9D101}" srcOrd="1" destOrd="0" presId="urn:microsoft.com/office/officeart/2018/2/layout/IconCircleList"/>
    <dgm:cxn modelId="{F481613D-40DE-46B8-B517-29289B4B2048}" type="presParOf" srcId="{48170C2C-F3DC-4884-B551-8B5F414286ED}" destId="{BE898439-0451-4D3B-804B-74A33FED7C69}" srcOrd="2" destOrd="0" presId="urn:microsoft.com/office/officeart/2018/2/layout/IconCircleList"/>
    <dgm:cxn modelId="{60B96A98-CF38-4720-AC6B-E17D97567917}" type="presParOf" srcId="{48170C2C-F3DC-4884-B551-8B5F414286ED}" destId="{7DD9C30B-5F87-492C-96D2-002F40B4E994}" srcOrd="3" destOrd="0" presId="urn:microsoft.com/office/officeart/2018/2/layout/IconCircleList"/>
    <dgm:cxn modelId="{76FD8219-62A3-446D-930F-57B30CE77AE3}" type="presParOf" srcId="{089AFA0C-7BB7-4564-85B8-58AF72551208}" destId="{7115C51C-EB15-4773-9E85-C3CB12845853}" srcOrd="1" destOrd="0" presId="urn:microsoft.com/office/officeart/2018/2/layout/IconCircleList"/>
    <dgm:cxn modelId="{A548B29A-4843-4672-8884-E227DB7533E8}" type="presParOf" srcId="{089AFA0C-7BB7-4564-85B8-58AF72551208}" destId="{1E9ECB15-F3FA-4868-885D-C88E3BD81BFD}" srcOrd="2" destOrd="0" presId="urn:microsoft.com/office/officeart/2018/2/layout/IconCircleList"/>
    <dgm:cxn modelId="{1C6C4AC5-45EE-470C-AA00-F0F7889B1980}" type="presParOf" srcId="{1E9ECB15-F3FA-4868-885D-C88E3BD81BFD}" destId="{BB3C5E3F-1B7F-4D4C-BF9F-41F4B433C787}" srcOrd="0" destOrd="0" presId="urn:microsoft.com/office/officeart/2018/2/layout/IconCircleList"/>
    <dgm:cxn modelId="{58973A23-3686-4230-93A0-7F07183A86B8}" type="presParOf" srcId="{1E9ECB15-F3FA-4868-885D-C88E3BD81BFD}" destId="{A86F94C2-EA93-405D-81AF-02F0D2005E6A}" srcOrd="1" destOrd="0" presId="urn:microsoft.com/office/officeart/2018/2/layout/IconCircleList"/>
    <dgm:cxn modelId="{BDCCAE23-EF18-4296-B0AD-DDD660376344}" type="presParOf" srcId="{1E9ECB15-F3FA-4868-885D-C88E3BD81BFD}" destId="{E87B231F-2B3F-4DFB-B594-51AA80B2EBED}" srcOrd="2" destOrd="0" presId="urn:microsoft.com/office/officeart/2018/2/layout/IconCircleList"/>
    <dgm:cxn modelId="{8AD36B6B-39C1-44DA-AE05-7366B7E82927}" type="presParOf" srcId="{1E9ECB15-F3FA-4868-885D-C88E3BD81BFD}" destId="{58E13D92-6694-4BD4-A84D-6908501E9AF0}" srcOrd="3" destOrd="0" presId="urn:microsoft.com/office/officeart/2018/2/layout/IconCircleList"/>
    <dgm:cxn modelId="{4C335811-1D22-49CF-8072-3C5B3A558883}" type="presParOf" srcId="{089AFA0C-7BB7-4564-85B8-58AF72551208}" destId="{9B170BEF-0D87-49F6-B6B9-D73D665EA09D}" srcOrd="3" destOrd="0" presId="urn:microsoft.com/office/officeart/2018/2/layout/IconCircleList"/>
    <dgm:cxn modelId="{36DDDDA4-6628-48BE-976F-10EE0BF4C521}" type="presParOf" srcId="{089AFA0C-7BB7-4564-85B8-58AF72551208}" destId="{FC748314-04A9-4AB3-BE55-6538A5711A5D}" srcOrd="4" destOrd="0" presId="urn:microsoft.com/office/officeart/2018/2/layout/IconCircleList"/>
    <dgm:cxn modelId="{892BC481-39C2-4A8E-8900-DB9E09668D1B}" type="presParOf" srcId="{FC748314-04A9-4AB3-BE55-6538A5711A5D}" destId="{8EB52E26-2155-49B7-8FA8-BABA29F7D82A}" srcOrd="0" destOrd="0" presId="urn:microsoft.com/office/officeart/2018/2/layout/IconCircleList"/>
    <dgm:cxn modelId="{EB6E05DA-6CAC-49E6-AC57-90117ADDFA99}" type="presParOf" srcId="{FC748314-04A9-4AB3-BE55-6538A5711A5D}" destId="{858B2486-D608-4673-A606-8520AE81FC5A}" srcOrd="1" destOrd="0" presId="urn:microsoft.com/office/officeart/2018/2/layout/IconCircleList"/>
    <dgm:cxn modelId="{C32AC755-9788-46F2-9184-4C0B08379829}" type="presParOf" srcId="{FC748314-04A9-4AB3-BE55-6538A5711A5D}" destId="{EC1ED83C-34A7-4D46-B195-8F16052AEC00}" srcOrd="2" destOrd="0" presId="urn:microsoft.com/office/officeart/2018/2/layout/IconCircleList"/>
    <dgm:cxn modelId="{573DFA3D-FD2D-43D0-AD5E-850CE882BC75}" type="presParOf" srcId="{FC748314-04A9-4AB3-BE55-6538A5711A5D}" destId="{CE723423-3B3A-434F-B1C6-9B69F7D794B5}" srcOrd="3" destOrd="0" presId="urn:microsoft.com/office/officeart/2018/2/layout/IconCircleList"/>
    <dgm:cxn modelId="{92A28AB6-0031-44C6-A563-BCA8BAD4806A}" type="presParOf" srcId="{089AFA0C-7BB7-4564-85B8-58AF72551208}" destId="{0A2BFDCA-D4E6-4C05-BA86-D8A723F5121E}" srcOrd="5" destOrd="0" presId="urn:microsoft.com/office/officeart/2018/2/layout/IconCircleList"/>
    <dgm:cxn modelId="{5D080A67-2799-4892-B75A-2C93F1B022BB}" type="presParOf" srcId="{089AFA0C-7BB7-4564-85B8-58AF72551208}" destId="{29230675-66DF-446C-86DB-CFE926568CC5}" srcOrd="6" destOrd="0" presId="urn:microsoft.com/office/officeart/2018/2/layout/IconCircleList"/>
    <dgm:cxn modelId="{B010DFC8-2BD3-4B95-9DCD-721DCA0B0908}" type="presParOf" srcId="{29230675-66DF-446C-86DB-CFE926568CC5}" destId="{43A5794D-5636-4057-AFD4-11E0FE2DFFE3}" srcOrd="0" destOrd="0" presId="urn:microsoft.com/office/officeart/2018/2/layout/IconCircleList"/>
    <dgm:cxn modelId="{1FEF752E-5D4A-4B58-9543-5AA0C00BA20F}" type="presParOf" srcId="{29230675-66DF-446C-86DB-CFE926568CC5}" destId="{75884D4C-89FA-4F1D-A379-84151419DA76}" srcOrd="1" destOrd="0" presId="urn:microsoft.com/office/officeart/2018/2/layout/IconCircleList"/>
    <dgm:cxn modelId="{D9E3FA8B-D6E7-4FE9-9CAE-B9D9EFA8B126}" type="presParOf" srcId="{29230675-66DF-446C-86DB-CFE926568CC5}" destId="{798EFCD0-3141-4D13-AD10-E2BB9C61493F}" srcOrd="2" destOrd="0" presId="urn:microsoft.com/office/officeart/2018/2/layout/IconCircleList"/>
    <dgm:cxn modelId="{995CAC62-8BA5-49DC-B44D-C5E5C8DAB759}" type="presParOf" srcId="{29230675-66DF-446C-86DB-CFE926568CC5}" destId="{DB38283F-E753-4D29-AA82-344860880E0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3690E3-F232-4EC0-B338-8A7D4AD86B2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C6F4B8-BCA0-4121-9379-E2BEFBBC06EA}">
      <dgm:prSet/>
      <dgm:spPr/>
      <dgm:t>
        <a:bodyPr/>
        <a:lstStyle/>
        <a:p>
          <a:r>
            <a:rPr lang="en-US"/>
            <a:t>Students can transfer clients in their client pool to peers to help them meet their own removal requirements, to complete competencies, to support other students, and fulfill requirements specified by the client. </a:t>
          </a:r>
        </a:p>
      </dgm:t>
    </dgm:pt>
    <dgm:pt modelId="{285E6FB3-68B6-41BB-8A45-693D0F83C19A}" type="parTrans" cxnId="{9F503CB6-A3B1-428C-8F4A-01784F115E29}">
      <dgm:prSet/>
      <dgm:spPr/>
      <dgm:t>
        <a:bodyPr/>
        <a:lstStyle/>
        <a:p>
          <a:endParaRPr lang="en-US"/>
        </a:p>
      </dgm:t>
    </dgm:pt>
    <dgm:pt modelId="{88939297-D0B5-490F-952C-E77D4D9ECAAA}" type="sibTrans" cxnId="{9F503CB6-A3B1-428C-8F4A-01784F115E29}">
      <dgm:prSet/>
      <dgm:spPr/>
      <dgm:t>
        <a:bodyPr/>
        <a:lstStyle/>
        <a:p>
          <a:endParaRPr lang="en-US"/>
        </a:p>
      </dgm:t>
    </dgm:pt>
    <dgm:pt modelId="{359963C4-070A-4FC6-B439-4DB393E587C8}">
      <dgm:prSet/>
      <dgm:spPr/>
      <dgm:t>
        <a:bodyPr/>
        <a:lstStyle/>
        <a:p>
          <a:r>
            <a:rPr lang="en-US"/>
            <a:t>Students can transfer clients to their peers or they can also transfer clients to the students from different levels.</a:t>
          </a:r>
        </a:p>
      </dgm:t>
    </dgm:pt>
    <dgm:pt modelId="{ADF4585D-6C80-4FB1-A28A-B86C0C93DA49}" type="parTrans" cxnId="{4B26CE47-52E0-4E58-95CB-B33DAFC0B4FE}">
      <dgm:prSet/>
      <dgm:spPr/>
      <dgm:t>
        <a:bodyPr/>
        <a:lstStyle/>
        <a:p>
          <a:endParaRPr lang="en-US"/>
        </a:p>
      </dgm:t>
    </dgm:pt>
    <dgm:pt modelId="{E078B19D-E672-4F3C-B11A-A990D185F098}" type="sibTrans" cxnId="{4B26CE47-52E0-4E58-95CB-B33DAFC0B4FE}">
      <dgm:prSet/>
      <dgm:spPr/>
      <dgm:t>
        <a:bodyPr/>
        <a:lstStyle/>
        <a:p>
          <a:endParaRPr lang="en-US"/>
        </a:p>
      </dgm:t>
    </dgm:pt>
    <dgm:pt modelId="{DF4FCB64-8F78-4F19-AD27-A246085661F5}">
      <dgm:prSet/>
      <dgm:spPr/>
      <dgm:t>
        <a:bodyPr/>
        <a:lstStyle/>
        <a:p>
          <a:r>
            <a:rPr lang="en-US"/>
            <a:t>Client transfer requests must be approved by the designated personnel.</a:t>
          </a:r>
        </a:p>
      </dgm:t>
    </dgm:pt>
    <dgm:pt modelId="{C469B1E9-3882-4D11-A90E-ECAEF46CFA8C}" type="parTrans" cxnId="{25F22BA2-BB2C-4900-BECB-EAC37CB05A99}">
      <dgm:prSet/>
      <dgm:spPr/>
      <dgm:t>
        <a:bodyPr/>
        <a:lstStyle/>
        <a:p>
          <a:endParaRPr lang="en-US"/>
        </a:p>
      </dgm:t>
    </dgm:pt>
    <dgm:pt modelId="{FEB59AD9-9997-4FDB-9E13-3A6FBB399F96}" type="sibTrans" cxnId="{25F22BA2-BB2C-4900-BECB-EAC37CB05A99}">
      <dgm:prSet/>
      <dgm:spPr/>
      <dgm:t>
        <a:bodyPr/>
        <a:lstStyle/>
        <a:p>
          <a:endParaRPr lang="en-US"/>
        </a:p>
      </dgm:t>
    </dgm:pt>
    <dgm:pt modelId="{69148D5D-932A-4C34-9681-B3E52B576C13}" type="pres">
      <dgm:prSet presAssocID="{7D3690E3-F232-4EC0-B338-8A7D4AD86B2E}" presName="root" presStyleCnt="0">
        <dgm:presLayoutVars>
          <dgm:dir/>
          <dgm:resizeHandles val="exact"/>
        </dgm:presLayoutVars>
      </dgm:prSet>
      <dgm:spPr/>
    </dgm:pt>
    <dgm:pt modelId="{72CCE7CC-4146-41E5-81A1-B3C2E6F2DA60}" type="pres">
      <dgm:prSet presAssocID="{86C6F4B8-BCA0-4121-9379-E2BEFBBC06EA}" presName="compNode" presStyleCnt="0"/>
      <dgm:spPr/>
    </dgm:pt>
    <dgm:pt modelId="{6B7F69D6-D90D-4BAE-89FB-199FE8F8E9C7}" type="pres">
      <dgm:prSet presAssocID="{86C6F4B8-BCA0-4121-9379-E2BEFBBC06EA}" presName="bgRect" presStyleLbl="bgShp" presStyleIdx="0" presStyleCnt="3"/>
      <dgm:spPr/>
    </dgm:pt>
    <dgm:pt modelId="{A7C0CD2E-9263-45CC-AD6E-DAC7CF86AB40}" type="pres">
      <dgm:prSet presAssocID="{86C6F4B8-BCA0-4121-9379-E2BEFBBC06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6B1BB6E-174D-452E-804B-AF6208D253DD}" type="pres">
      <dgm:prSet presAssocID="{86C6F4B8-BCA0-4121-9379-E2BEFBBC06EA}" presName="spaceRect" presStyleCnt="0"/>
      <dgm:spPr/>
    </dgm:pt>
    <dgm:pt modelId="{BB16D491-19C3-431D-ADE0-75E1354EF6DA}" type="pres">
      <dgm:prSet presAssocID="{86C6F4B8-BCA0-4121-9379-E2BEFBBC06EA}" presName="parTx" presStyleLbl="revTx" presStyleIdx="0" presStyleCnt="3">
        <dgm:presLayoutVars>
          <dgm:chMax val="0"/>
          <dgm:chPref val="0"/>
        </dgm:presLayoutVars>
      </dgm:prSet>
      <dgm:spPr/>
    </dgm:pt>
    <dgm:pt modelId="{414CA545-75AF-405D-8E61-0E13C63C8DBB}" type="pres">
      <dgm:prSet presAssocID="{88939297-D0B5-490F-952C-E77D4D9ECAAA}" presName="sibTrans" presStyleCnt="0"/>
      <dgm:spPr/>
    </dgm:pt>
    <dgm:pt modelId="{D9F96BAE-B9C6-4ED9-949C-BE8B98D26AEC}" type="pres">
      <dgm:prSet presAssocID="{359963C4-070A-4FC6-B439-4DB393E587C8}" presName="compNode" presStyleCnt="0"/>
      <dgm:spPr/>
    </dgm:pt>
    <dgm:pt modelId="{D9767509-3C83-422B-9A8A-DA1AA17F6570}" type="pres">
      <dgm:prSet presAssocID="{359963C4-070A-4FC6-B439-4DB393E587C8}" presName="bgRect" presStyleLbl="bgShp" presStyleIdx="1" presStyleCnt="3"/>
      <dgm:spPr/>
    </dgm:pt>
    <dgm:pt modelId="{0694287E-4E8A-4CFA-9171-49BED4135670}" type="pres">
      <dgm:prSet presAssocID="{359963C4-070A-4FC6-B439-4DB393E587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7816114-53D7-41F6-9FC1-8112B4DEA5AA}" type="pres">
      <dgm:prSet presAssocID="{359963C4-070A-4FC6-B439-4DB393E587C8}" presName="spaceRect" presStyleCnt="0"/>
      <dgm:spPr/>
    </dgm:pt>
    <dgm:pt modelId="{81B4EAE6-9FCE-49ED-A2A4-3B2C3756AFDB}" type="pres">
      <dgm:prSet presAssocID="{359963C4-070A-4FC6-B439-4DB393E587C8}" presName="parTx" presStyleLbl="revTx" presStyleIdx="1" presStyleCnt="3">
        <dgm:presLayoutVars>
          <dgm:chMax val="0"/>
          <dgm:chPref val="0"/>
        </dgm:presLayoutVars>
      </dgm:prSet>
      <dgm:spPr/>
    </dgm:pt>
    <dgm:pt modelId="{CDF65B32-AA01-4F6A-A601-2D73D7F5B6EE}" type="pres">
      <dgm:prSet presAssocID="{E078B19D-E672-4F3C-B11A-A990D185F098}" presName="sibTrans" presStyleCnt="0"/>
      <dgm:spPr/>
    </dgm:pt>
    <dgm:pt modelId="{3036EA79-82F4-4AB0-BE49-F44BD3A270E7}" type="pres">
      <dgm:prSet presAssocID="{DF4FCB64-8F78-4F19-AD27-A246085661F5}" presName="compNode" presStyleCnt="0"/>
      <dgm:spPr/>
    </dgm:pt>
    <dgm:pt modelId="{5EB19FCD-06CE-4F23-939D-EE27B8D3E825}" type="pres">
      <dgm:prSet presAssocID="{DF4FCB64-8F78-4F19-AD27-A246085661F5}" presName="bgRect" presStyleLbl="bgShp" presStyleIdx="2" presStyleCnt="3"/>
      <dgm:spPr/>
    </dgm:pt>
    <dgm:pt modelId="{002034D8-4DBC-4A8D-AABC-1C3C5BF0212F}" type="pres">
      <dgm:prSet presAssocID="{DF4FCB64-8F78-4F19-AD27-A246085661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C94878F6-999E-4EF7-AE35-3145E5870870}" type="pres">
      <dgm:prSet presAssocID="{DF4FCB64-8F78-4F19-AD27-A246085661F5}" presName="spaceRect" presStyleCnt="0"/>
      <dgm:spPr/>
    </dgm:pt>
    <dgm:pt modelId="{95D3202A-C771-4A1F-B44A-CCA5E2BB9F77}" type="pres">
      <dgm:prSet presAssocID="{DF4FCB64-8F78-4F19-AD27-A246085661F5}" presName="parTx" presStyleLbl="revTx" presStyleIdx="2" presStyleCnt="3">
        <dgm:presLayoutVars>
          <dgm:chMax val="0"/>
          <dgm:chPref val="0"/>
        </dgm:presLayoutVars>
      </dgm:prSet>
      <dgm:spPr/>
    </dgm:pt>
  </dgm:ptLst>
  <dgm:cxnLst>
    <dgm:cxn modelId="{66698A1A-9C04-498A-A361-64378ED3B9AB}" type="presOf" srcId="{7D3690E3-F232-4EC0-B338-8A7D4AD86B2E}" destId="{69148D5D-932A-4C34-9681-B3E52B576C13}" srcOrd="0" destOrd="0" presId="urn:microsoft.com/office/officeart/2018/2/layout/IconVerticalSolidList"/>
    <dgm:cxn modelId="{4B26CE47-52E0-4E58-95CB-B33DAFC0B4FE}" srcId="{7D3690E3-F232-4EC0-B338-8A7D4AD86B2E}" destId="{359963C4-070A-4FC6-B439-4DB393E587C8}" srcOrd="1" destOrd="0" parTransId="{ADF4585D-6C80-4FB1-A28A-B86C0C93DA49}" sibTransId="{E078B19D-E672-4F3C-B11A-A990D185F098}"/>
    <dgm:cxn modelId="{431BC657-A455-4F3E-9FFE-B34DAFD7F8CC}" type="presOf" srcId="{DF4FCB64-8F78-4F19-AD27-A246085661F5}" destId="{95D3202A-C771-4A1F-B44A-CCA5E2BB9F77}" srcOrd="0" destOrd="0" presId="urn:microsoft.com/office/officeart/2018/2/layout/IconVerticalSolidList"/>
    <dgm:cxn modelId="{25F22BA2-BB2C-4900-BECB-EAC37CB05A99}" srcId="{7D3690E3-F232-4EC0-B338-8A7D4AD86B2E}" destId="{DF4FCB64-8F78-4F19-AD27-A246085661F5}" srcOrd="2" destOrd="0" parTransId="{C469B1E9-3882-4D11-A90E-ECAEF46CFA8C}" sibTransId="{FEB59AD9-9997-4FDB-9E13-3A6FBB399F96}"/>
    <dgm:cxn modelId="{9F503CB6-A3B1-428C-8F4A-01784F115E29}" srcId="{7D3690E3-F232-4EC0-B338-8A7D4AD86B2E}" destId="{86C6F4B8-BCA0-4121-9379-E2BEFBBC06EA}" srcOrd="0" destOrd="0" parTransId="{285E6FB3-68B6-41BB-8A45-693D0F83C19A}" sibTransId="{88939297-D0B5-490F-952C-E77D4D9ECAAA}"/>
    <dgm:cxn modelId="{702C46DB-BDDB-4585-9DC7-6CCF8453D873}" type="presOf" srcId="{359963C4-070A-4FC6-B439-4DB393E587C8}" destId="{81B4EAE6-9FCE-49ED-A2A4-3B2C3756AFDB}" srcOrd="0" destOrd="0" presId="urn:microsoft.com/office/officeart/2018/2/layout/IconVerticalSolidList"/>
    <dgm:cxn modelId="{89834EF6-5706-4DC1-B4E6-59C67A31B62E}" type="presOf" srcId="{86C6F4B8-BCA0-4121-9379-E2BEFBBC06EA}" destId="{BB16D491-19C3-431D-ADE0-75E1354EF6DA}" srcOrd="0" destOrd="0" presId="urn:microsoft.com/office/officeart/2018/2/layout/IconVerticalSolidList"/>
    <dgm:cxn modelId="{9EF978E8-78FB-46E3-AD83-FD14E62DBCDF}" type="presParOf" srcId="{69148D5D-932A-4C34-9681-B3E52B576C13}" destId="{72CCE7CC-4146-41E5-81A1-B3C2E6F2DA60}" srcOrd="0" destOrd="0" presId="urn:microsoft.com/office/officeart/2018/2/layout/IconVerticalSolidList"/>
    <dgm:cxn modelId="{3513CE05-1AAB-4C84-A084-30026D65D947}" type="presParOf" srcId="{72CCE7CC-4146-41E5-81A1-B3C2E6F2DA60}" destId="{6B7F69D6-D90D-4BAE-89FB-199FE8F8E9C7}" srcOrd="0" destOrd="0" presId="urn:microsoft.com/office/officeart/2018/2/layout/IconVerticalSolidList"/>
    <dgm:cxn modelId="{053A3D6E-D792-4564-BCD1-08DDD0E131C4}" type="presParOf" srcId="{72CCE7CC-4146-41E5-81A1-B3C2E6F2DA60}" destId="{A7C0CD2E-9263-45CC-AD6E-DAC7CF86AB40}" srcOrd="1" destOrd="0" presId="urn:microsoft.com/office/officeart/2018/2/layout/IconVerticalSolidList"/>
    <dgm:cxn modelId="{DB65D90F-4796-42CE-AEE8-EFE028F36F33}" type="presParOf" srcId="{72CCE7CC-4146-41E5-81A1-B3C2E6F2DA60}" destId="{76B1BB6E-174D-452E-804B-AF6208D253DD}" srcOrd="2" destOrd="0" presId="urn:microsoft.com/office/officeart/2018/2/layout/IconVerticalSolidList"/>
    <dgm:cxn modelId="{46FB4182-F6F8-4FA8-87F9-DA4E62FACE83}" type="presParOf" srcId="{72CCE7CC-4146-41E5-81A1-B3C2E6F2DA60}" destId="{BB16D491-19C3-431D-ADE0-75E1354EF6DA}" srcOrd="3" destOrd="0" presId="urn:microsoft.com/office/officeart/2018/2/layout/IconVerticalSolidList"/>
    <dgm:cxn modelId="{E040C1C6-29FA-4297-9BF6-27D446FA373D}" type="presParOf" srcId="{69148D5D-932A-4C34-9681-B3E52B576C13}" destId="{414CA545-75AF-405D-8E61-0E13C63C8DBB}" srcOrd="1" destOrd="0" presId="urn:microsoft.com/office/officeart/2018/2/layout/IconVerticalSolidList"/>
    <dgm:cxn modelId="{9680AAC0-03AB-456C-A123-2189B053AAF1}" type="presParOf" srcId="{69148D5D-932A-4C34-9681-B3E52B576C13}" destId="{D9F96BAE-B9C6-4ED9-949C-BE8B98D26AEC}" srcOrd="2" destOrd="0" presId="urn:microsoft.com/office/officeart/2018/2/layout/IconVerticalSolidList"/>
    <dgm:cxn modelId="{3DE32984-B586-4536-9B06-8D063A545650}" type="presParOf" srcId="{D9F96BAE-B9C6-4ED9-949C-BE8B98D26AEC}" destId="{D9767509-3C83-422B-9A8A-DA1AA17F6570}" srcOrd="0" destOrd="0" presId="urn:microsoft.com/office/officeart/2018/2/layout/IconVerticalSolidList"/>
    <dgm:cxn modelId="{D316B60B-1947-4910-84DA-DF70BB6941D7}" type="presParOf" srcId="{D9F96BAE-B9C6-4ED9-949C-BE8B98D26AEC}" destId="{0694287E-4E8A-4CFA-9171-49BED4135670}" srcOrd="1" destOrd="0" presId="urn:microsoft.com/office/officeart/2018/2/layout/IconVerticalSolidList"/>
    <dgm:cxn modelId="{EABCE8AE-0774-45AE-9ECF-C3BD8806B8FC}" type="presParOf" srcId="{D9F96BAE-B9C6-4ED9-949C-BE8B98D26AEC}" destId="{37816114-53D7-41F6-9FC1-8112B4DEA5AA}" srcOrd="2" destOrd="0" presId="urn:microsoft.com/office/officeart/2018/2/layout/IconVerticalSolidList"/>
    <dgm:cxn modelId="{1EC3219E-1D64-41BC-BDC8-596313A0E06F}" type="presParOf" srcId="{D9F96BAE-B9C6-4ED9-949C-BE8B98D26AEC}" destId="{81B4EAE6-9FCE-49ED-A2A4-3B2C3756AFDB}" srcOrd="3" destOrd="0" presId="urn:microsoft.com/office/officeart/2018/2/layout/IconVerticalSolidList"/>
    <dgm:cxn modelId="{53956918-3E59-42BE-B2DC-7D3C254A52DC}" type="presParOf" srcId="{69148D5D-932A-4C34-9681-B3E52B576C13}" destId="{CDF65B32-AA01-4F6A-A601-2D73D7F5B6EE}" srcOrd="3" destOrd="0" presId="urn:microsoft.com/office/officeart/2018/2/layout/IconVerticalSolidList"/>
    <dgm:cxn modelId="{C384E639-05E1-4223-8936-5144264740C8}" type="presParOf" srcId="{69148D5D-932A-4C34-9681-B3E52B576C13}" destId="{3036EA79-82F4-4AB0-BE49-F44BD3A270E7}" srcOrd="4" destOrd="0" presId="urn:microsoft.com/office/officeart/2018/2/layout/IconVerticalSolidList"/>
    <dgm:cxn modelId="{2C08FA84-BD9D-4766-A4D8-7F40A7144EBE}" type="presParOf" srcId="{3036EA79-82F4-4AB0-BE49-F44BD3A270E7}" destId="{5EB19FCD-06CE-4F23-939D-EE27B8D3E825}" srcOrd="0" destOrd="0" presId="urn:microsoft.com/office/officeart/2018/2/layout/IconVerticalSolidList"/>
    <dgm:cxn modelId="{7E375E6B-A345-4956-8A04-DFACF697DAB4}" type="presParOf" srcId="{3036EA79-82F4-4AB0-BE49-F44BD3A270E7}" destId="{002034D8-4DBC-4A8D-AABC-1C3C5BF0212F}" srcOrd="1" destOrd="0" presId="urn:microsoft.com/office/officeart/2018/2/layout/IconVerticalSolidList"/>
    <dgm:cxn modelId="{41057C00-E5A1-40B7-987E-745C578708B3}" type="presParOf" srcId="{3036EA79-82F4-4AB0-BE49-F44BD3A270E7}" destId="{C94878F6-999E-4EF7-AE35-3145E5870870}" srcOrd="2" destOrd="0" presId="urn:microsoft.com/office/officeart/2018/2/layout/IconVerticalSolidList"/>
    <dgm:cxn modelId="{B50D13A0-FE22-4FBA-B790-2962B5A50297}" type="presParOf" srcId="{3036EA79-82F4-4AB0-BE49-F44BD3A270E7}" destId="{95D3202A-C771-4A1F-B44A-CCA5E2BB9F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D7FED-8CE0-4351-B8BA-27DAAD061A0A}">
      <dsp:nvSpPr>
        <dsp:cNvPr id="0" name=""/>
        <dsp:cNvSpPr/>
      </dsp:nvSpPr>
      <dsp:spPr>
        <a:xfrm>
          <a:off x="0" y="52408"/>
          <a:ext cx="5075205" cy="7195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Client Recruitment</a:t>
          </a:r>
          <a:endParaRPr lang="en-US" sz="3000" kern="1200"/>
        </a:p>
      </dsp:txBody>
      <dsp:txXfrm>
        <a:off x="35125" y="87533"/>
        <a:ext cx="5004955" cy="649299"/>
      </dsp:txXfrm>
    </dsp:sp>
    <dsp:sp modelId="{93C04B0B-061E-47F9-9995-CB1910E4E45F}">
      <dsp:nvSpPr>
        <dsp:cNvPr id="0" name=""/>
        <dsp:cNvSpPr/>
      </dsp:nvSpPr>
      <dsp:spPr>
        <a:xfrm>
          <a:off x="0" y="858358"/>
          <a:ext cx="5075205" cy="7195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Advertising Guidelines</a:t>
          </a:r>
          <a:endParaRPr lang="en-US" sz="3000" kern="1200"/>
        </a:p>
      </dsp:txBody>
      <dsp:txXfrm>
        <a:off x="35125" y="893483"/>
        <a:ext cx="5004955" cy="649299"/>
      </dsp:txXfrm>
    </dsp:sp>
    <dsp:sp modelId="{00A8162A-AC02-403F-B5D2-A43842C70B73}">
      <dsp:nvSpPr>
        <dsp:cNvPr id="0" name=""/>
        <dsp:cNvSpPr/>
      </dsp:nvSpPr>
      <dsp:spPr>
        <a:xfrm>
          <a:off x="0" y="1664308"/>
          <a:ext cx="5075205" cy="7195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Client Retention</a:t>
          </a:r>
          <a:endParaRPr lang="en-US" sz="3000" kern="1200"/>
        </a:p>
      </dsp:txBody>
      <dsp:txXfrm>
        <a:off x="35125" y="1699433"/>
        <a:ext cx="5004955" cy="649299"/>
      </dsp:txXfrm>
    </dsp:sp>
    <dsp:sp modelId="{372BF77F-1522-42A7-9088-10502FC4B117}">
      <dsp:nvSpPr>
        <dsp:cNvPr id="0" name=""/>
        <dsp:cNvSpPr/>
      </dsp:nvSpPr>
      <dsp:spPr>
        <a:xfrm>
          <a:off x="0" y="2470258"/>
          <a:ext cx="5075205" cy="7195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Client Transfer</a:t>
          </a:r>
          <a:endParaRPr lang="en-US" sz="3000" kern="1200"/>
        </a:p>
      </dsp:txBody>
      <dsp:txXfrm>
        <a:off x="35125" y="2505383"/>
        <a:ext cx="5004955" cy="649299"/>
      </dsp:txXfrm>
    </dsp:sp>
    <dsp:sp modelId="{000EF5C7-CED6-4066-B6DD-0072A96CABA0}">
      <dsp:nvSpPr>
        <dsp:cNvPr id="0" name=""/>
        <dsp:cNvSpPr/>
      </dsp:nvSpPr>
      <dsp:spPr>
        <a:xfrm>
          <a:off x="0" y="3276208"/>
          <a:ext cx="5075205" cy="7195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Client Termination</a:t>
          </a:r>
          <a:endParaRPr lang="en-US" sz="3000" kern="1200"/>
        </a:p>
      </dsp:txBody>
      <dsp:txXfrm>
        <a:off x="35125" y="3311333"/>
        <a:ext cx="5004955" cy="649299"/>
      </dsp:txXfrm>
    </dsp:sp>
    <dsp:sp modelId="{FEC5EE3A-F488-4AF2-94C4-950F398471D8}">
      <dsp:nvSpPr>
        <dsp:cNvPr id="0" name=""/>
        <dsp:cNvSpPr/>
      </dsp:nvSpPr>
      <dsp:spPr>
        <a:xfrm>
          <a:off x="0" y="4082158"/>
          <a:ext cx="5075205" cy="71954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Brochure</a:t>
          </a:r>
          <a:endParaRPr lang="en-US" sz="3000" kern="1200"/>
        </a:p>
      </dsp:txBody>
      <dsp:txXfrm>
        <a:off x="35125" y="4117283"/>
        <a:ext cx="5004955"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D3108-ABD0-4F48-90C5-37F75B26731E}">
      <dsp:nvSpPr>
        <dsp:cNvPr id="0" name=""/>
        <dsp:cNvSpPr/>
      </dsp:nvSpPr>
      <dsp:spPr>
        <a:xfrm>
          <a:off x="0" y="205497"/>
          <a:ext cx="7499844" cy="67532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baseline="0"/>
            <a:t>FAMILIES AND FRIENDS ARE BEST BACK UP.</a:t>
          </a:r>
          <a:endParaRPr lang="en-US" sz="1700" kern="1200"/>
        </a:p>
      </dsp:txBody>
      <dsp:txXfrm>
        <a:off x="32967" y="238464"/>
        <a:ext cx="7433910" cy="609393"/>
      </dsp:txXfrm>
    </dsp:sp>
    <dsp:sp modelId="{0383A84F-67B7-4CB5-9EE1-7ADAC418BB76}">
      <dsp:nvSpPr>
        <dsp:cNvPr id="0" name=""/>
        <dsp:cNvSpPr/>
      </dsp:nvSpPr>
      <dsp:spPr>
        <a:xfrm>
          <a:off x="0" y="929785"/>
          <a:ext cx="7499844" cy="67532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baseline="0"/>
            <a:t>SOCIAL MEDIA IS BEST PLACE TO FIND CLIENTS. HOWEVER, REMEMBER SOME FACTS WHILE POSTING AN ADVERTISEMENT.</a:t>
          </a:r>
          <a:endParaRPr lang="en-US" sz="1700" kern="1200"/>
        </a:p>
      </dsp:txBody>
      <dsp:txXfrm>
        <a:off x="32967" y="962752"/>
        <a:ext cx="7433910" cy="609393"/>
      </dsp:txXfrm>
    </dsp:sp>
    <dsp:sp modelId="{4E119EBD-B0E4-42BE-A760-172DE37B4E6A}">
      <dsp:nvSpPr>
        <dsp:cNvPr id="0" name=""/>
        <dsp:cNvSpPr/>
      </dsp:nvSpPr>
      <dsp:spPr>
        <a:xfrm>
          <a:off x="0" y="1654072"/>
          <a:ext cx="7499844" cy="67532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baseline="0"/>
            <a:t>HOLY PLACES LIKE HINDU TEMPLE, CHURCH, MOSQUE AND SIKH GURDWARA ARE GOOD OPTIONS. YOU CAN FIND CLIENTS OF ALL AGES.</a:t>
          </a:r>
          <a:endParaRPr lang="en-US" sz="1700" kern="1200"/>
        </a:p>
      </dsp:txBody>
      <dsp:txXfrm>
        <a:off x="32967" y="1687039"/>
        <a:ext cx="7433910" cy="609393"/>
      </dsp:txXfrm>
    </dsp:sp>
    <dsp:sp modelId="{1726B748-B86D-4519-BE7F-8AB01CF4FDD3}">
      <dsp:nvSpPr>
        <dsp:cNvPr id="0" name=""/>
        <dsp:cNvSpPr/>
      </dsp:nvSpPr>
      <dsp:spPr>
        <a:xfrm>
          <a:off x="0" y="2378360"/>
          <a:ext cx="7499844" cy="67532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baseline="0"/>
            <a:t>CONTACT LOCAL ORGANIZATION SUCH AS COMMUNITY CENTRES, REFUGEE CENTRE, FOOD BANKS. TRY TO LOOK FOR AREAS NEAR THE SCHOOL.</a:t>
          </a:r>
          <a:endParaRPr lang="en-US" sz="1700" kern="1200"/>
        </a:p>
      </dsp:txBody>
      <dsp:txXfrm>
        <a:off x="32967" y="2411327"/>
        <a:ext cx="7433910" cy="609393"/>
      </dsp:txXfrm>
    </dsp:sp>
    <dsp:sp modelId="{58832089-4DAF-4ED6-BB57-06B6DAEE95B1}">
      <dsp:nvSpPr>
        <dsp:cNvPr id="0" name=""/>
        <dsp:cNvSpPr/>
      </dsp:nvSpPr>
      <dsp:spPr>
        <a:xfrm>
          <a:off x="0" y="3102648"/>
          <a:ext cx="7499844" cy="67532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baseline="0"/>
            <a:t>ASK UBER DRIVERS.</a:t>
          </a:r>
          <a:endParaRPr lang="en-US" sz="1700" kern="1200"/>
        </a:p>
      </dsp:txBody>
      <dsp:txXfrm>
        <a:off x="32967" y="3135615"/>
        <a:ext cx="7433910" cy="609393"/>
      </dsp:txXfrm>
    </dsp:sp>
    <dsp:sp modelId="{60AC91B2-BD55-4161-B5F2-1728BD6EA3E6}">
      <dsp:nvSpPr>
        <dsp:cNvPr id="0" name=""/>
        <dsp:cNvSpPr/>
      </dsp:nvSpPr>
      <dsp:spPr>
        <a:xfrm>
          <a:off x="0" y="3826935"/>
          <a:ext cx="7499844" cy="67532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baseline="0"/>
            <a:t>FRONT DESK.</a:t>
          </a:r>
          <a:endParaRPr lang="en-US" sz="1700" kern="1200"/>
        </a:p>
      </dsp:txBody>
      <dsp:txXfrm>
        <a:off x="32967" y="3859902"/>
        <a:ext cx="7433910" cy="609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21418-5769-4BE2-9B73-AF4CE1FC3F39}">
      <dsp:nvSpPr>
        <dsp:cNvPr id="0" name=""/>
        <dsp:cNvSpPr/>
      </dsp:nvSpPr>
      <dsp:spPr>
        <a:xfrm>
          <a:off x="0" y="2500"/>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49DBC-E1F8-4816-A0E9-8B2CD9087FB8}">
      <dsp:nvSpPr>
        <dsp:cNvPr id="0" name=""/>
        <dsp:cNvSpPr/>
      </dsp:nvSpPr>
      <dsp:spPr>
        <a:xfrm>
          <a:off x="0" y="2500"/>
          <a:ext cx="7315200" cy="170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Developing good interpersonal skill</a:t>
          </a:r>
          <a:r>
            <a:rPr lang="en-US" sz="2600" b="1" kern="1200">
              <a:latin typeface="Corbel" panose="020B0503020204020204"/>
            </a:rPr>
            <a:t>:</a:t>
          </a:r>
          <a:r>
            <a:rPr lang="en-US" sz="2600" kern="1200"/>
            <a:t> By showing empathy and care towards your parent. Understanding their concerns and fears. Active listening.</a:t>
          </a:r>
        </a:p>
      </dsp:txBody>
      <dsp:txXfrm>
        <a:off x="0" y="2500"/>
        <a:ext cx="7315200" cy="1705424"/>
      </dsp:txXfrm>
    </dsp:sp>
    <dsp:sp modelId="{5B051C2D-D172-43CF-8A07-F161D3F8399F}">
      <dsp:nvSpPr>
        <dsp:cNvPr id="0" name=""/>
        <dsp:cNvSpPr/>
      </dsp:nvSpPr>
      <dsp:spPr>
        <a:xfrm>
          <a:off x="0" y="1707925"/>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BC4406-AEF0-4ED1-8E78-2DFB59DC2D33}">
      <dsp:nvSpPr>
        <dsp:cNvPr id="0" name=""/>
        <dsp:cNvSpPr/>
      </dsp:nvSpPr>
      <dsp:spPr>
        <a:xfrm>
          <a:off x="0" y="1707925"/>
          <a:ext cx="7315200" cy="170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Providing good patient care:</a:t>
          </a:r>
          <a:r>
            <a:rPr lang="en-US" sz="2600" kern="1200"/>
            <a:t> which involves creating personalized treatment plans tailored to each Indvidual </a:t>
          </a:r>
          <a:r>
            <a:rPr lang="en-US" sz="2600" kern="1200">
              <a:latin typeface="Corbel" panose="020B0503020204020204"/>
            </a:rPr>
            <a:t>client's</a:t>
          </a:r>
          <a:r>
            <a:rPr lang="en-US" sz="2600" kern="1200"/>
            <a:t> needs.</a:t>
          </a:r>
        </a:p>
      </dsp:txBody>
      <dsp:txXfrm>
        <a:off x="0" y="1707925"/>
        <a:ext cx="7315200" cy="1705424"/>
      </dsp:txXfrm>
    </dsp:sp>
    <dsp:sp modelId="{B02F06B7-BBB1-4159-9D00-BFFA18024F76}">
      <dsp:nvSpPr>
        <dsp:cNvPr id="0" name=""/>
        <dsp:cNvSpPr/>
      </dsp:nvSpPr>
      <dsp:spPr>
        <a:xfrm>
          <a:off x="0" y="3413349"/>
          <a:ext cx="7315200"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AD3F4C-569B-4852-BB57-5FB27126EE26}">
      <dsp:nvSpPr>
        <dsp:cNvPr id="0" name=""/>
        <dsp:cNvSpPr/>
      </dsp:nvSpPr>
      <dsp:spPr>
        <a:xfrm>
          <a:off x="0" y="3413349"/>
          <a:ext cx="7315200" cy="170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Communication: </a:t>
          </a:r>
          <a:r>
            <a:rPr lang="en-US" sz="2600" kern="1200"/>
            <a:t>Use simple language to explain complex dental terms. Ensure the patient is aware of their options and why certain procedures are necessary.</a:t>
          </a:r>
        </a:p>
      </dsp:txBody>
      <dsp:txXfrm>
        <a:off x="0" y="3413349"/>
        <a:ext cx="7315200" cy="17054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2C8FA-3196-407E-B721-BDC205925552}">
      <dsp:nvSpPr>
        <dsp:cNvPr id="0" name=""/>
        <dsp:cNvSpPr/>
      </dsp:nvSpPr>
      <dsp:spPr>
        <a:xfrm>
          <a:off x="170996" y="14394"/>
          <a:ext cx="1314579" cy="13145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E2AC2-A67D-4681-9CE2-444E9EE9D101}">
      <dsp:nvSpPr>
        <dsp:cNvPr id="0" name=""/>
        <dsp:cNvSpPr/>
      </dsp:nvSpPr>
      <dsp:spPr>
        <a:xfrm>
          <a:off x="447058" y="290456"/>
          <a:ext cx="762455" cy="7624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D9C30B-5F87-492C-96D2-002F40B4E994}">
      <dsp:nvSpPr>
        <dsp:cNvPr id="0" name=""/>
        <dsp:cNvSpPr/>
      </dsp:nvSpPr>
      <dsp:spPr>
        <a:xfrm>
          <a:off x="1767271" y="14394"/>
          <a:ext cx="3098650" cy="131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Cancellations result in lost clinical time, so it is important to inform clients about CADH cancellation policy and the significance of timely dental hygiene care. </a:t>
          </a:r>
        </a:p>
      </dsp:txBody>
      <dsp:txXfrm>
        <a:off x="1767271" y="14394"/>
        <a:ext cx="3098650" cy="1314579"/>
      </dsp:txXfrm>
    </dsp:sp>
    <dsp:sp modelId="{BB3C5E3F-1B7F-4D4C-BF9F-41F4B433C787}">
      <dsp:nvSpPr>
        <dsp:cNvPr id="0" name=""/>
        <dsp:cNvSpPr/>
      </dsp:nvSpPr>
      <dsp:spPr>
        <a:xfrm>
          <a:off x="5405838" y="14394"/>
          <a:ext cx="1314579" cy="13145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6F94C2-EA93-405D-81AF-02F0D2005E6A}">
      <dsp:nvSpPr>
        <dsp:cNvPr id="0" name=""/>
        <dsp:cNvSpPr/>
      </dsp:nvSpPr>
      <dsp:spPr>
        <a:xfrm>
          <a:off x="5681899" y="290456"/>
          <a:ext cx="762455" cy="7624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E13D92-6694-4BD4-A84D-6908501E9AF0}">
      <dsp:nvSpPr>
        <dsp:cNvPr id="0" name=""/>
        <dsp:cNvSpPr/>
      </dsp:nvSpPr>
      <dsp:spPr>
        <a:xfrm>
          <a:off x="7002112" y="14394"/>
          <a:ext cx="3098650" cy="131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rtl="0">
            <a:lnSpc>
              <a:spcPct val="100000"/>
            </a:lnSpc>
            <a:spcBef>
              <a:spcPct val="0"/>
            </a:spcBef>
            <a:spcAft>
              <a:spcPct val="35000"/>
            </a:spcAft>
            <a:buNone/>
          </a:pPr>
          <a:r>
            <a:rPr lang="en-US" sz="1400" kern="1200">
              <a:latin typeface="Corbel" panose="020B0503020204020204"/>
            </a:rPr>
            <a:t>Effective communication, proactive approaches and adaptability are crucial in handling appointments.</a:t>
          </a:r>
          <a:endParaRPr lang="en-US" sz="1400" kern="1200"/>
        </a:p>
      </dsp:txBody>
      <dsp:txXfrm>
        <a:off x="7002112" y="14394"/>
        <a:ext cx="3098650" cy="1314579"/>
      </dsp:txXfrm>
    </dsp:sp>
    <dsp:sp modelId="{8EB52E26-2155-49B7-8FA8-BABA29F7D82A}">
      <dsp:nvSpPr>
        <dsp:cNvPr id="0" name=""/>
        <dsp:cNvSpPr/>
      </dsp:nvSpPr>
      <dsp:spPr>
        <a:xfrm>
          <a:off x="170996" y="1873372"/>
          <a:ext cx="1314579" cy="13145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8B2486-D608-4673-A606-8520AE81FC5A}">
      <dsp:nvSpPr>
        <dsp:cNvPr id="0" name=""/>
        <dsp:cNvSpPr/>
      </dsp:nvSpPr>
      <dsp:spPr>
        <a:xfrm>
          <a:off x="447058" y="2149434"/>
          <a:ext cx="762455" cy="7624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723423-3B3A-434F-B1C6-9B69F7D794B5}">
      <dsp:nvSpPr>
        <dsp:cNvPr id="0" name=""/>
        <dsp:cNvSpPr/>
      </dsp:nvSpPr>
      <dsp:spPr>
        <a:xfrm>
          <a:off x="1767271" y="1873372"/>
          <a:ext cx="3098650" cy="131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Reach out to a client directly and stress the importance of their appointments.</a:t>
          </a:r>
        </a:p>
      </dsp:txBody>
      <dsp:txXfrm>
        <a:off x="1767271" y="1873372"/>
        <a:ext cx="3098650" cy="1314579"/>
      </dsp:txXfrm>
    </dsp:sp>
    <dsp:sp modelId="{43A5794D-5636-4057-AFD4-11E0FE2DFFE3}">
      <dsp:nvSpPr>
        <dsp:cNvPr id="0" name=""/>
        <dsp:cNvSpPr/>
      </dsp:nvSpPr>
      <dsp:spPr>
        <a:xfrm>
          <a:off x="5405838" y="1873372"/>
          <a:ext cx="1314579" cy="13145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84D4C-89FA-4F1D-A379-84151419DA76}">
      <dsp:nvSpPr>
        <dsp:cNvPr id="0" name=""/>
        <dsp:cNvSpPr/>
      </dsp:nvSpPr>
      <dsp:spPr>
        <a:xfrm>
          <a:off x="5681899" y="2149434"/>
          <a:ext cx="762455" cy="7624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38283F-E753-4D29-AA82-344860880E05}">
      <dsp:nvSpPr>
        <dsp:cNvPr id="0" name=""/>
        <dsp:cNvSpPr/>
      </dsp:nvSpPr>
      <dsp:spPr>
        <a:xfrm>
          <a:off x="7002112" y="1873372"/>
          <a:ext cx="3098650" cy="131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Try to fill empty slots. Contact clients from the short notice list, ask the receptionist for potential stand by or drop in clients, ask individuals who accompanying other clients if they would be interested in receiving care.</a:t>
          </a:r>
        </a:p>
      </dsp:txBody>
      <dsp:txXfrm>
        <a:off x="7002112" y="1873372"/>
        <a:ext cx="3098650" cy="1314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F69D6-D90D-4BAE-89FB-199FE8F8E9C7}">
      <dsp:nvSpPr>
        <dsp:cNvPr id="0" name=""/>
        <dsp:cNvSpPr/>
      </dsp:nvSpPr>
      <dsp:spPr>
        <a:xfrm>
          <a:off x="0" y="615"/>
          <a:ext cx="7293610" cy="14401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0CD2E-9263-45CC-AD6E-DAC7CF86AB40}">
      <dsp:nvSpPr>
        <dsp:cNvPr id="0" name=""/>
        <dsp:cNvSpPr/>
      </dsp:nvSpPr>
      <dsp:spPr>
        <a:xfrm>
          <a:off x="435651" y="324653"/>
          <a:ext cx="792093" cy="7920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16D491-19C3-431D-ADE0-75E1354EF6DA}">
      <dsp:nvSpPr>
        <dsp:cNvPr id="0" name=""/>
        <dsp:cNvSpPr/>
      </dsp:nvSpPr>
      <dsp:spPr>
        <a:xfrm>
          <a:off x="1663397" y="615"/>
          <a:ext cx="5630212" cy="144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18" tIns="152418" rIns="152418" bIns="152418" numCol="1" spcCol="1270" anchor="ctr" anchorCtr="0">
          <a:noAutofit/>
        </a:bodyPr>
        <a:lstStyle/>
        <a:p>
          <a:pPr marL="0" lvl="0" indent="0" algn="l" defTabSz="755650">
            <a:lnSpc>
              <a:spcPct val="90000"/>
            </a:lnSpc>
            <a:spcBef>
              <a:spcPct val="0"/>
            </a:spcBef>
            <a:spcAft>
              <a:spcPct val="35000"/>
            </a:spcAft>
            <a:buNone/>
          </a:pPr>
          <a:r>
            <a:rPr lang="en-US" sz="1700" kern="1200"/>
            <a:t>Students can transfer clients in their client pool to peers to help them meet their own removal requirements, to complete competencies, to support other students, and fulfill requirements specified by the client. </a:t>
          </a:r>
        </a:p>
      </dsp:txBody>
      <dsp:txXfrm>
        <a:off x="1663397" y="615"/>
        <a:ext cx="5630212" cy="1440170"/>
      </dsp:txXfrm>
    </dsp:sp>
    <dsp:sp modelId="{D9767509-3C83-422B-9A8A-DA1AA17F6570}">
      <dsp:nvSpPr>
        <dsp:cNvPr id="0" name=""/>
        <dsp:cNvSpPr/>
      </dsp:nvSpPr>
      <dsp:spPr>
        <a:xfrm>
          <a:off x="0" y="1800829"/>
          <a:ext cx="7293610" cy="14401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4287E-4E8A-4CFA-9171-49BED4135670}">
      <dsp:nvSpPr>
        <dsp:cNvPr id="0" name=""/>
        <dsp:cNvSpPr/>
      </dsp:nvSpPr>
      <dsp:spPr>
        <a:xfrm>
          <a:off x="435651" y="2124867"/>
          <a:ext cx="792093" cy="7920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B4EAE6-9FCE-49ED-A2A4-3B2C3756AFDB}">
      <dsp:nvSpPr>
        <dsp:cNvPr id="0" name=""/>
        <dsp:cNvSpPr/>
      </dsp:nvSpPr>
      <dsp:spPr>
        <a:xfrm>
          <a:off x="1663397" y="1800829"/>
          <a:ext cx="5630212" cy="144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18" tIns="152418" rIns="152418" bIns="152418" numCol="1" spcCol="1270" anchor="ctr" anchorCtr="0">
          <a:noAutofit/>
        </a:bodyPr>
        <a:lstStyle/>
        <a:p>
          <a:pPr marL="0" lvl="0" indent="0" algn="l" defTabSz="755650">
            <a:lnSpc>
              <a:spcPct val="90000"/>
            </a:lnSpc>
            <a:spcBef>
              <a:spcPct val="0"/>
            </a:spcBef>
            <a:spcAft>
              <a:spcPct val="35000"/>
            </a:spcAft>
            <a:buNone/>
          </a:pPr>
          <a:r>
            <a:rPr lang="en-US" sz="1700" kern="1200"/>
            <a:t>Students can transfer clients to their peers or they can also transfer clients to the students from different levels.</a:t>
          </a:r>
        </a:p>
      </dsp:txBody>
      <dsp:txXfrm>
        <a:off x="1663397" y="1800829"/>
        <a:ext cx="5630212" cy="1440170"/>
      </dsp:txXfrm>
    </dsp:sp>
    <dsp:sp modelId="{5EB19FCD-06CE-4F23-939D-EE27B8D3E825}">
      <dsp:nvSpPr>
        <dsp:cNvPr id="0" name=""/>
        <dsp:cNvSpPr/>
      </dsp:nvSpPr>
      <dsp:spPr>
        <a:xfrm>
          <a:off x="0" y="3601042"/>
          <a:ext cx="7293610" cy="14401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034D8-4DBC-4A8D-AABC-1C3C5BF0212F}">
      <dsp:nvSpPr>
        <dsp:cNvPr id="0" name=""/>
        <dsp:cNvSpPr/>
      </dsp:nvSpPr>
      <dsp:spPr>
        <a:xfrm>
          <a:off x="435651" y="3925081"/>
          <a:ext cx="792093" cy="7920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D3202A-C771-4A1F-B44A-CCA5E2BB9F77}">
      <dsp:nvSpPr>
        <dsp:cNvPr id="0" name=""/>
        <dsp:cNvSpPr/>
      </dsp:nvSpPr>
      <dsp:spPr>
        <a:xfrm>
          <a:off x="1663397" y="3601042"/>
          <a:ext cx="5630212" cy="144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18" tIns="152418" rIns="152418" bIns="152418" numCol="1" spcCol="1270" anchor="ctr" anchorCtr="0">
          <a:noAutofit/>
        </a:bodyPr>
        <a:lstStyle/>
        <a:p>
          <a:pPr marL="0" lvl="0" indent="0" algn="l" defTabSz="755650">
            <a:lnSpc>
              <a:spcPct val="90000"/>
            </a:lnSpc>
            <a:spcBef>
              <a:spcPct val="0"/>
            </a:spcBef>
            <a:spcAft>
              <a:spcPct val="35000"/>
            </a:spcAft>
            <a:buNone/>
          </a:pPr>
          <a:r>
            <a:rPr lang="en-US" sz="1700" kern="1200"/>
            <a:t>Client transfer requests must be approved by the designated personnel.</a:t>
          </a:r>
        </a:p>
      </dsp:txBody>
      <dsp:txXfrm>
        <a:off x="1663397" y="3601042"/>
        <a:ext cx="5630212" cy="14401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30177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99129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8825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5944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541352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12/1/2023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65655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12/1/2023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888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12/1/2023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27405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9278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215771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7162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72759965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lamarmottechuchote.fr/no-impact-man/"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abtechno.org/index.php/2007/09/07/kijiji_pubblica_gratis_i_tuoi_annunci"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4" name="Rectangle 9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95" name="Rectangle 94">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Falling turquoise and red circles" descr="Falling turquoise and red circles">
            <a:hlinkClick r:id="" action="ppaction://media"/>
            <a:extLst>
              <a:ext uri="{FF2B5EF4-FFF2-40B4-BE49-F238E27FC236}">
                <a16:creationId xmlns:a16="http://schemas.microsoft.com/office/drawing/2014/main" id="{B069F081-C267-D83B-C0D9-854FC4F94D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29" y="-9209"/>
            <a:ext cx="12187742" cy="6859672"/>
          </a:xfrm>
          <a:prstGeom prst="rect">
            <a:avLst/>
          </a:prstGeom>
        </p:spPr>
      </p:pic>
      <p:sp>
        <p:nvSpPr>
          <p:cNvPr id="3" name="Subtitle 2"/>
          <p:cNvSpPr>
            <a:spLocks noGrp="1"/>
          </p:cNvSpPr>
          <p:nvPr>
            <p:ph type="body" idx="1"/>
          </p:nvPr>
        </p:nvSpPr>
        <p:spPr>
          <a:xfrm>
            <a:off x="4454181" y="3299290"/>
            <a:ext cx="7643213" cy="3174662"/>
          </a:xfrm>
        </p:spPr>
        <p:txBody>
          <a:bodyPr vert="horz" lIns="91440" tIns="45720" rIns="91440" bIns="45720" rtlCol="0" anchor="t">
            <a:noAutofit/>
          </a:bodyPr>
          <a:lstStyle/>
          <a:p>
            <a:r>
              <a:rPr lang="en-US" sz="2000" b="1" dirty="0">
                <a:solidFill>
                  <a:srgbClr val="002060"/>
                </a:solidFill>
                <a:latin typeface="Cavolini"/>
                <a:cs typeface="Cavolini"/>
              </a:rPr>
              <a:t>Submitted to: Mrs. Catherine Grater-Nakamura, RDH</a:t>
            </a:r>
          </a:p>
          <a:p>
            <a:r>
              <a:rPr lang="en-US" sz="2000" b="1" dirty="0">
                <a:solidFill>
                  <a:srgbClr val="002060"/>
                </a:solidFill>
                <a:latin typeface="Cavolini"/>
                <a:cs typeface="Cavolini"/>
              </a:rPr>
              <a:t>Presented by: </a:t>
            </a:r>
            <a:endParaRPr lang="en-US" sz="2000" dirty="0"/>
          </a:p>
          <a:p>
            <a:r>
              <a:rPr lang="en-US" sz="2000" b="1" dirty="0">
                <a:solidFill>
                  <a:srgbClr val="002060"/>
                </a:solidFill>
                <a:latin typeface="Cavolini"/>
                <a:cs typeface="Cavolini"/>
              </a:rPr>
              <a:t>	BARMI, Sonia</a:t>
            </a:r>
            <a:endParaRPr lang="en-US" sz="2000" dirty="0"/>
          </a:p>
          <a:p>
            <a:r>
              <a:rPr lang="en-US" sz="2000" b="1" dirty="0">
                <a:solidFill>
                  <a:srgbClr val="002060"/>
                </a:solidFill>
                <a:latin typeface="Cavolini"/>
                <a:cs typeface="Cavolini"/>
              </a:rPr>
              <a:t>	CHAUHAN, Navneet</a:t>
            </a:r>
          </a:p>
          <a:p>
            <a:r>
              <a:rPr lang="en-US" sz="2000" b="1" dirty="0">
                <a:solidFill>
                  <a:srgbClr val="002060"/>
                </a:solidFill>
                <a:latin typeface="Cavolini"/>
                <a:cs typeface="Cavolini"/>
              </a:rPr>
              <a:t>	DOAL, Amrita</a:t>
            </a:r>
          </a:p>
          <a:p>
            <a:r>
              <a:rPr lang="en-US" sz="2000" b="1" dirty="0">
                <a:solidFill>
                  <a:srgbClr val="002060"/>
                </a:solidFill>
                <a:latin typeface="Cavolini"/>
                <a:cs typeface="Cavolini"/>
              </a:rPr>
              <a:t>	KAUR, Anmol deep</a:t>
            </a:r>
          </a:p>
          <a:p>
            <a:r>
              <a:rPr lang="en-US" sz="2000" b="1" dirty="0">
                <a:solidFill>
                  <a:srgbClr val="002060"/>
                </a:solidFill>
                <a:latin typeface="Cavolini"/>
                <a:cs typeface="Cavolini"/>
              </a:rPr>
              <a:t>	KAUR, </a:t>
            </a:r>
            <a:r>
              <a:rPr lang="en-US" sz="2000" b="1" dirty="0" err="1">
                <a:solidFill>
                  <a:srgbClr val="002060"/>
                </a:solidFill>
                <a:latin typeface="Cavolini"/>
                <a:cs typeface="Cavolini"/>
              </a:rPr>
              <a:t>Gurleen</a:t>
            </a:r>
            <a:endParaRPr lang="en-US" sz="2000" b="1" dirty="0">
              <a:solidFill>
                <a:srgbClr val="002060"/>
              </a:solidFill>
              <a:latin typeface="Cavolini"/>
              <a:cs typeface="Cavolini"/>
            </a:endParaRPr>
          </a:p>
          <a:p>
            <a:r>
              <a:rPr lang="en-US" sz="2000" b="1" dirty="0">
                <a:solidFill>
                  <a:srgbClr val="002060"/>
                </a:solidFill>
                <a:latin typeface="Cavolini"/>
                <a:cs typeface="Cavolini"/>
              </a:rPr>
              <a:t>	KHAN, </a:t>
            </a:r>
            <a:r>
              <a:rPr lang="en-US" sz="2000" b="1" dirty="0" err="1">
                <a:solidFill>
                  <a:srgbClr val="002060"/>
                </a:solidFill>
                <a:latin typeface="Cavolini"/>
                <a:cs typeface="Cavolini"/>
              </a:rPr>
              <a:t>Faaris</a:t>
            </a:r>
            <a:endParaRPr lang="en-US" sz="2000" b="1" dirty="0">
              <a:solidFill>
                <a:srgbClr val="002060"/>
              </a:solidFill>
              <a:latin typeface="Cavolini"/>
              <a:cs typeface="Cavolini"/>
            </a:endParaRPr>
          </a:p>
        </p:txBody>
      </p:sp>
      <p:sp>
        <p:nvSpPr>
          <p:cNvPr id="99" name="Rectangle 98">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992997" y="118213"/>
            <a:ext cx="7206915" cy="3173540"/>
          </a:xfrm>
        </p:spPr>
        <p:txBody>
          <a:bodyPr vert="horz" lIns="91440" tIns="45720" rIns="91440" bIns="45720" rtlCol="0" anchor="b">
            <a:noAutofit/>
          </a:bodyPr>
          <a:lstStyle/>
          <a:p>
            <a:r>
              <a:rPr lang="en-US" sz="3200" b="1" cap="none" dirty="0">
                <a:solidFill>
                  <a:srgbClr val="002060"/>
                </a:solidFill>
                <a:latin typeface="Times New Roman" panose="02020603050405020304" pitchFamily="18" charset="0"/>
                <a:cs typeface="Times New Roman" panose="02020603050405020304" pitchFamily="18" charset="0"/>
              </a:rPr>
              <a:t>	DH 401- Mentorship Presentation.</a:t>
            </a:r>
            <a:br>
              <a:rPr lang="en-US" sz="3200" b="1" cap="none" dirty="0">
                <a:solidFill>
                  <a:srgbClr val="002060"/>
                </a:solidFill>
                <a:latin typeface="Times New Roman" panose="02020603050405020304" pitchFamily="18" charset="0"/>
                <a:cs typeface="Times New Roman" panose="02020603050405020304" pitchFamily="18" charset="0"/>
              </a:rPr>
            </a:br>
            <a:br>
              <a:rPr lang="en-US" sz="4000" b="1" cap="none" dirty="0">
                <a:solidFill>
                  <a:srgbClr val="002060"/>
                </a:solidFill>
                <a:latin typeface="Castellar"/>
              </a:rPr>
            </a:br>
            <a:r>
              <a:rPr lang="en-US" sz="4000" b="1" cap="none" dirty="0">
                <a:solidFill>
                  <a:srgbClr val="002060"/>
                </a:solidFill>
                <a:latin typeface="Castellar"/>
              </a:rPr>
              <a:t>	</a:t>
            </a:r>
            <a:r>
              <a:rPr lang="en-US" sz="3600" b="1" cap="none" dirty="0">
                <a:solidFill>
                  <a:srgbClr val="002060"/>
                </a:solidFill>
                <a:latin typeface="Castellar"/>
              </a:rPr>
              <a:t>Client recruitment 	and Retention; and 	Transfers and 	Termination.</a:t>
            </a:r>
            <a:endParaRPr lang="en-US" sz="4000" b="1" dirty="0">
              <a:solidFill>
                <a:srgbClr val="002060"/>
              </a:solidFill>
              <a:latin typeface="Castellar"/>
            </a:endParaRPr>
          </a:p>
        </p:txBody>
      </p:sp>
      <p:pic>
        <p:nvPicPr>
          <p:cNvPr id="6" name="Graphic 5" descr="Woman wearing a suit">
            <a:extLst>
              <a:ext uri="{FF2B5EF4-FFF2-40B4-BE49-F238E27FC236}">
                <a16:creationId xmlns:a16="http://schemas.microsoft.com/office/drawing/2014/main" id="{A1E507F8-25BC-DC78-CAEA-B87080506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956" y="96141"/>
            <a:ext cx="3183756" cy="6640599"/>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BBB8-6053-9107-58BD-AC7D730AA575}"/>
              </a:ext>
            </a:extLst>
          </p:cNvPr>
          <p:cNvSpPr>
            <a:spLocks noGrp="1"/>
          </p:cNvSpPr>
          <p:nvPr>
            <p:ph type="title"/>
          </p:nvPr>
        </p:nvSpPr>
        <p:spPr>
          <a:xfrm>
            <a:off x="1240" y="992124"/>
            <a:ext cx="3643185" cy="1454522"/>
          </a:xfrm>
        </p:spPr>
        <p:txBody>
          <a:bodyPr>
            <a:noAutofit/>
          </a:bodyPr>
          <a:lstStyle/>
          <a:p>
            <a:r>
              <a:rPr lang="en-US" sz="4000">
                <a:solidFill>
                  <a:schemeClr val="bg1"/>
                </a:solidFill>
                <a:latin typeface="Castellar"/>
              </a:rPr>
              <a:t>Retention</a:t>
            </a:r>
          </a:p>
        </p:txBody>
      </p:sp>
      <p:graphicFrame>
        <p:nvGraphicFramePr>
          <p:cNvPr id="6" name="Content Placeholder 3">
            <a:extLst>
              <a:ext uri="{FF2B5EF4-FFF2-40B4-BE49-F238E27FC236}">
                <a16:creationId xmlns:a16="http://schemas.microsoft.com/office/drawing/2014/main" id="{F2470D73-9222-8C90-9984-A8107AEEE4E0}"/>
              </a:ext>
            </a:extLst>
          </p:cNvPr>
          <p:cNvGraphicFramePr>
            <a:graphicFrameLocks noGrp="1"/>
          </p:cNvGraphicFramePr>
          <p:nvPr>
            <p:ph idx="1"/>
            <p:extLst>
              <p:ext uri="{D42A27DB-BD31-4B8C-83A1-F6EECF244321}">
                <p14:modId xmlns:p14="http://schemas.microsoft.com/office/powerpoint/2010/main" val="1314238569"/>
              </p:ext>
            </p:extLst>
          </p:nvPr>
        </p:nvGraphicFramePr>
        <p:xfrm>
          <a:off x="3867150" y="868363"/>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041E520A-5DEC-5477-C69B-12181328CC10}"/>
              </a:ext>
            </a:extLst>
          </p:cNvPr>
          <p:cNvSpPr>
            <a:spLocks noGrp="1"/>
          </p:cNvSpPr>
          <p:nvPr>
            <p:ph type="body" sz="half" idx="2"/>
          </p:nvPr>
        </p:nvSpPr>
        <p:spPr>
          <a:xfrm>
            <a:off x="217932" y="3168438"/>
            <a:ext cx="3063240" cy="2321990"/>
          </a:xfrm>
        </p:spPr>
        <p:txBody>
          <a:bodyPr>
            <a:normAutofit fontScale="92500" lnSpcReduction="10000"/>
          </a:bodyPr>
          <a:lstStyle/>
          <a:p>
            <a:r>
              <a:rPr lang="en-US" sz="2400">
                <a:solidFill>
                  <a:srgbClr val="595959"/>
                </a:solidFill>
                <a:ea typeface="+mn-lt"/>
                <a:cs typeface="+mn-lt"/>
              </a:rPr>
              <a:t>Retaining clients is a crucial aspect of clinic. Client retention refers to the ability of maintaining consistency and satisfaction with your clients. </a:t>
            </a:r>
            <a:endParaRPr lang="en-US" sz="2400">
              <a:solidFill>
                <a:srgbClr val="595959"/>
              </a:solidFill>
            </a:endParaRPr>
          </a:p>
        </p:txBody>
      </p:sp>
    </p:spTree>
    <p:extLst>
      <p:ext uri="{BB962C8B-B14F-4D97-AF65-F5344CB8AC3E}">
        <p14:creationId xmlns:p14="http://schemas.microsoft.com/office/powerpoint/2010/main" val="81313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5F7EF-36F1-F701-9722-FC8D7D87FA66}"/>
              </a:ext>
            </a:extLst>
          </p:cNvPr>
          <p:cNvSpPr>
            <a:spLocks noGrp="1"/>
          </p:cNvSpPr>
          <p:nvPr>
            <p:ph type="subTitle" idx="1"/>
          </p:nvPr>
        </p:nvSpPr>
        <p:spPr>
          <a:xfrm>
            <a:off x="617415" y="1253946"/>
            <a:ext cx="7315200" cy="4089400"/>
          </a:xfrm>
        </p:spPr>
        <p:txBody>
          <a:bodyPr>
            <a:normAutofit/>
          </a:bodyPr>
          <a:lstStyle/>
          <a:p>
            <a:r>
              <a:rPr lang="en-US" sz="2400" b="1"/>
              <a:t>Environment: </a:t>
            </a:r>
            <a:r>
              <a:rPr lang="en-US" sz="2400"/>
              <a:t>Create a welcoming and friendly environment. This will help reduce client anxiety. Pain management is available  to clients who need to help minimize discomfort.</a:t>
            </a:r>
          </a:p>
          <a:p>
            <a:r>
              <a:rPr lang="en-US" sz="2400" b="1"/>
              <a:t>Professionalism: </a:t>
            </a:r>
            <a:r>
              <a:rPr lang="en-US" sz="2400"/>
              <a:t>Respect patient confidentiality and privacy. Make them feel secure about sharing their medical history and concerns. Be punctual of your client's time.</a:t>
            </a:r>
          </a:p>
          <a:p>
            <a:endParaRPr lang="en-US" sz="2400"/>
          </a:p>
        </p:txBody>
      </p:sp>
      <p:sp>
        <p:nvSpPr>
          <p:cNvPr id="5" name="TextBox 4">
            <a:extLst>
              <a:ext uri="{FF2B5EF4-FFF2-40B4-BE49-F238E27FC236}">
                <a16:creationId xmlns:a16="http://schemas.microsoft.com/office/drawing/2014/main" id="{5D770CEE-7B71-9045-07DC-216903F4190F}"/>
              </a:ext>
            </a:extLst>
          </p:cNvPr>
          <p:cNvSpPr txBox="1"/>
          <p:nvPr/>
        </p:nvSpPr>
        <p:spPr>
          <a:xfrm rot="10800000" flipV="1">
            <a:off x="620949" y="4267784"/>
            <a:ext cx="73238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After care is completed: Try to follow up with your client  for feedback and check in on how they're feeling after their dental procedures. </a:t>
            </a:r>
          </a:p>
        </p:txBody>
      </p:sp>
      <p:pic>
        <p:nvPicPr>
          <p:cNvPr id="6" name="Picture 5" descr="Stack of files">
            <a:extLst>
              <a:ext uri="{FF2B5EF4-FFF2-40B4-BE49-F238E27FC236}">
                <a16:creationId xmlns:a16="http://schemas.microsoft.com/office/drawing/2014/main" id="{27DC41C8-591B-6763-140A-B94D2ECEA21F}"/>
              </a:ext>
            </a:extLst>
          </p:cNvPr>
          <p:cNvPicPr>
            <a:picLocks noChangeAspect="1"/>
          </p:cNvPicPr>
          <p:nvPr/>
        </p:nvPicPr>
        <p:blipFill>
          <a:blip r:embed="rId2"/>
          <a:stretch>
            <a:fillRect/>
          </a:stretch>
        </p:blipFill>
        <p:spPr>
          <a:xfrm>
            <a:off x="9341918" y="806000"/>
            <a:ext cx="2988891" cy="5150155"/>
          </a:xfrm>
          <a:prstGeom prst="rect">
            <a:avLst/>
          </a:prstGeom>
        </p:spPr>
      </p:pic>
    </p:spTree>
    <p:extLst>
      <p:ext uri="{BB962C8B-B14F-4D97-AF65-F5344CB8AC3E}">
        <p14:creationId xmlns:p14="http://schemas.microsoft.com/office/powerpoint/2010/main" val="1052713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E9C3CA1-0D94-E87C-6DAF-86BFE4DEF922}"/>
              </a:ext>
            </a:extLst>
          </p:cNvPr>
          <p:cNvSpPr>
            <a:spLocks noGrp="1"/>
          </p:cNvSpPr>
          <p:nvPr>
            <p:ph type="title"/>
          </p:nvPr>
        </p:nvSpPr>
        <p:spPr>
          <a:xfrm>
            <a:off x="5437912" y="862972"/>
            <a:ext cx="6451110" cy="1255469"/>
          </a:xfrm>
        </p:spPr>
        <p:txBody>
          <a:bodyPr>
            <a:normAutofit/>
          </a:bodyPr>
          <a:lstStyle/>
          <a:p>
            <a:r>
              <a:rPr lang="en-US">
                <a:ln w="15875">
                  <a:solidFill>
                    <a:srgbClr val="FFFFFF"/>
                  </a:solidFill>
                </a:ln>
              </a:rPr>
              <a:t>Booking and confirming appointments</a:t>
            </a:r>
          </a:p>
        </p:txBody>
      </p:sp>
      <p:sp>
        <p:nvSpPr>
          <p:cNvPr id="18" name="Rectangle 17">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Calendar">
            <a:extLst>
              <a:ext uri="{FF2B5EF4-FFF2-40B4-BE49-F238E27FC236}">
                <a16:creationId xmlns:a16="http://schemas.microsoft.com/office/drawing/2014/main" id="{D0BD5E35-7894-A4BE-0949-5762B85EFE55}"/>
              </a:ext>
            </a:extLst>
          </p:cNvPr>
          <p:cNvPicPr>
            <a:picLocks noChangeAspect="1"/>
          </p:cNvPicPr>
          <p:nvPr/>
        </p:nvPicPr>
        <p:blipFill rotWithShape="1">
          <a:blip r:embed="rId2"/>
          <a:srcRect t="9009" r="-2" b="6594"/>
          <a:stretch/>
        </p:blipFill>
        <p:spPr>
          <a:xfrm>
            <a:off x="860771" y="2360050"/>
            <a:ext cx="3778286" cy="2128455"/>
          </a:xfrm>
          <a:prstGeom prst="rect">
            <a:avLst/>
          </a:prstGeom>
        </p:spPr>
      </p:pic>
      <p:sp>
        <p:nvSpPr>
          <p:cNvPr id="3" name="Content Placeholder 2">
            <a:extLst>
              <a:ext uri="{FF2B5EF4-FFF2-40B4-BE49-F238E27FC236}">
                <a16:creationId xmlns:a16="http://schemas.microsoft.com/office/drawing/2014/main" id="{3BBD98B3-CD9F-B917-6351-59483F7A6CED}"/>
              </a:ext>
            </a:extLst>
          </p:cNvPr>
          <p:cNvSpPr>
            <a:spLocks noGrp="1"/>
          </p:cNvSpPr>
          <p:nvPr>
            <p:ph idx="1"/>
          </p:nvPr>
        </p:nvSpPr>
        <p:spPr>
          <a:xfrm>
            <a:off x="5424185" y="1933747"/>
            <a:ext cx="6760026" cy="4043450"/>
          </a:xfrm>
        </p:spPr>
        <p:txBody>
          <a:bodyPr anchor="t">
            <a:normAutofit/>
          </a:bodyPr>
          <a:lstStyle/>
          <a:p>
            <a:pPr marL="0" indent="0">
              <a:buNone/>
            </a:pPr>
            <a:endParaRPr lang="en-US" sz="1600">
              <a:solidFill>
                <a:srgbClr val="FFFFFF"/>
              </a:solidFill>
            </a:endParaRPr>
          </a:p>
          <a:p>
            <a:pPr marL="0" indent="0">
              <a:buNone/>
            </a:pPr>
            <a:r>
              <a:rPr lang="en-US" sz="1800" dirty="0">
                <a:solidFill>
                  <a:srgbClr val="FFFFFF"/>
                </a:solidFill>
              </a:rPr>
              <a:t>The CADH manual provides guidance on how to appropriately approach your clients and confirm appointments. "Hello, my name is ____. I am calling from CADH and I am assigned to provide your dental hygiene care until my graduation. I am eager to meet you in person. Your upcoming appointment is scheduled for (due date). I have availability on (date 1) and (date 2). Please let me know which date suits you best, and I will be happy to schedule your appointment." </a:t>
            </a:r>
            <a:endParaRPr lang="en-US" sz="1800" dirty="0">
              <a:solidFill>
                <a:srgbClr val="FFFFFF"/>
              </a:solidFill>
              <a:ea typeface="+mn-lt"/>
              <a:cs typeface="+mn-lt"/>
            </a:endParaRPr>
          </a:p>
          <a:p>
            <a:pPr marL="0" indent="0">
              <a:buNone/>
            </a:pPr>
            <a:r>
              <a:rPr lang="en-US" sz="1800" dirty="0">
                <a:solidFill>
                  <a:srgbClr val="FFFFFF"/>
                </a:solidFill>
                <a:ea typeface="+mn-lt"/>
                <a:cs typeface="+mn-lt"/>
              </a:rPr>
              <a:t>If a client does not answer be sure to leave a voicemail or a text. That way they know who is calling and their purpose.</a:t>
            </a:r>
          </a:p>
          <a:p>
            <a:pPr marL="0" indent="0">
              <a:buNone/>
            </a:pPr>
            <a:r>
              <a:rPr lang="en-US" sz="1800" dirty="0">
                <a:solidFill>
                  <a:srgbClr val="FFFFFF"/>
                </a:solidFill>
              </a:rPr>
              <a:t>Try to book clients at least two weeks in advance. Be sure to provide a one week reminder, a 2 day reminder and a 1 day reminder. </a:t>
            </a:r>
          </a:p>
          <a:p>
            <a:pPr marL="0" indent="0">
              <a:buNone/>
            </a:pPr>
            <a:endParaRPr lang="en-US" sz="1600">
              <a:solidFill>
                <a:srgbClr val="FFFFFF"/>
              </a:solidFill>
            </a:endParaRPr>
          </a:p>
          <a:p>
            <a:pPr marL="0" indent="0">
              <a:buNone/>
            </a:pPr>
            <a:endParaRPr lang="en-US" sz="1600">
              <a:solidFill>
                <a:srgbClr val="FFFFFF"/>
              </a:solidFill>
            </a:endParaRPr>
          </a:p>
        </p:txBody>
      </p:sp>
    </p:spTree>
    <p:extLst>
      <p:ext uri="{BB962C8B-B14F-4D97-AF65-F5344CB8AC3E}">
        <p14:creationId xmlns:p14="http://schemas.microsoft.com/office/powerpoint/2010/main" val="224587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C3D0A5D-472D-77AF-F630-4DB7D937E0F0}"/>
              </a:ext>
            </a:extLst>
          </p:cNvPr>
          <p:cNvSpPr>
            <a:spLocks noGrp="1"/>
          </p:cNvSpPr>
          <p:nvPr>
            <p:ph type="title"/>
          </p:nvPr>
        </p:nvSpPr>
        <p:spPr>
          <a:xfrm>
            <a:off x="554477" y="4599160"/>
            <a:ext cx="11079804" cy="1358020"/>
          </a:xfrm>
        </p:spPr>
        <p:txBody>
          <a:bodyPr anchor="ctr">
            <a:normAutofit/>
          </a:bodyPr>
          <a:lstStyle/>
          <a:p>
            <a:pPr algn="ctr"/>
            <a:r>
              <a:rPr lang="en-US" sz="4400">
                <a:solidFill>
                  <a:schemeClr val="bg1"/>
                </a:solidFill>
              </a:rPr>
              <a:t>Cancellations</a:t>
            </a:r>
          </a:p>
        </p:txBody>
      </p:sp>
      <p:graphicFrame>
        <p:nvGraphicFramePr>
          <p:cNvPr id="5" name="Content Placeholder 2">
            <a:extLst>
              <a:ext uri="{FF2B5EF4-FFF2-40B4-BE49-F238E27FC236}">
                <a16:creationId xmlns:a16="http://schemas.microsoft.com/office/drawing/2014/main" id="{4324BCEA-E05B-8D6F-F415-31080FE5B7E5}"/>
              </a:ext>
            </a:extLst>
          </p:cNvPr>
          <p:cNvGraphicFramePr>
            <a:graphicFrameLocks noGrp="1"/>
          </p:cNvGraphicFramePr>
          <p:nvPr>
            <p:ph idx="1"/>
            <p:extLst>
              <p:ext uri="{D42A27DB-BD31-4B8C-83A1-F6EECF244321}">
                <p14:modId xmlns:p14="http://schemas.microsoft.com/office/powerpoint/2010/main" val="2668460161"/>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91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43BE6-6D06-67B9-ED1D-3E2B6E295C37}"/>
              </a:ext>
            </a:extLst>
          </p:cNvPr>
          <p:cNvSpPr>
            <a:spLocks noGrp="1"/>
          </p:cNvSpPr>
          <p:nvPr>
            <p:ph type="title"/>
          </p:nvPr>
        </p:nvSpPr>
        <p:spPr>
          <a:xfrm>
            <a:off x="8895775" y="1123837"/>
            <a:ext cx="2947482" cy="4601183"/>
          </a:xfrm>
        </p:spPr>
        <p:txBody>
          <a:bodyPr>
            <a:normAutofit/>
          </a:bodyPr>
          <a:lstStyle/>
          <a:p>
            <a:r>
              <a:rPr lang="en-US">
                <a:latin typeface="Castellar"/>
              </a:rPr>
              <a:t>TRANSFER</a:t>
            </a:r>
          </a:p>
        </p:txBody>
      </p:sp>
      <p:sp>
        <p:nvSpPr>
          <p:cNvPr id="13" name="Rectangle 12">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2A2F750-048F-823F-C65B-176EA4ABB5CF}"/>
              </a:ext>
            </a:extLst>
          </p:cNvPr>
          <p:cNvGraphicFramePr>
            <a:graphicFrameLocks noGrp="1"/>
          </p:cNvGraphicFramePr>
          <p:nvPr>
            <p:ph idx="1"/>
            <p:extLst>
              <p:ext uri="{D42A27DB-BD31-4B8C-83A1-F6EECF244321}">
                <p14:modId xmlns:p14="http://schemas.microsoft.com/office/powerpoint/2010/main" val="2333266930"/>
              </p:ext>
            </p:extLst>
          </p:nvPr>
        </p:nvGraphicFramePr>
        <p:xfrm>
          <a:off x="866647" y="933854"/>
          <a:ext cx="7293610" cy="5041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138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53F943B-D527-07DE-67D9-206CB514C8C0}"/>
              </a:ext>
            </a:extLst>
          </p:cNvPr>
          <p:cNvSpPr>
            <a:spLocks noGrp="1"/>
          </p:cNvSpPr>
          <p:nvPr>
            <p:ph type="title"/>
          </p:nvPr>
        </p:nvSpPr>
        <p:spPr>
          <a:xfrm>
            <a:off x="712170" y="261353"/>
            <a:ext cx="11190582" cy="2117953"/>
          </a:xfrm>
        </p:spPr>
        <p:txBody>
          <a:bodyPr>
            <a:normAutofit/>
          </a:bodyPr>
          <a:lstStyle/>
          <a:p>
            <a:r>
              <a:rPr lang="en-US">
                <a:solidFill>
                  <a:srgbClr val="002060"/>
                </a:solidFill>
                <a:latin typeface="Castellar"/>
              </a:rPr>
              <a:t>STEP BY STEP</a:t>
            </a:r>
            <a:br>
              <a:rPr lang="en-US">
                <a:solidFill>
                  <a:srgbClr val="002060"/>
                </a:solidFill>
                <a:latin typeface="Castellar"/>
              </a:rPr>
            </a:br>
            <a:r>
              <a:rPr lang="en-US">
                <a:solidFill>
                  <a:srgbClr val="002060"/>
                </a:solidFill>
                <a:latin typeface="Castellar"/>
              </a:rPr>
              <a:t>Transfer</a:t>
            </a:r>
          </a:p>
        </p:txBody>
      </p:sp>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Graphic 6" descr="Contract">
            <a:extLst>
              <a:ext uri="{FF2B5EF4-FFF2-40B4-BE49-F238E27FC236}">
                <a16:creationId xmlns:a16="http://schemas.microsoft.com/office/drawing/2014/main" id="{E9F7ECEF-0EF0-93C7-FCFC-05529522CC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2" y="2255267"/>
            <a:ext cx="4314198" cy="4314198"/>
          </a:xfrm>
          <a:prstGeom prst="rect">
            <a:avLst/>
          </a:prstGeom>
        </p:spPr>
      </p:pic>
      <p:sp>
        <p:nvSpPr>
          <p:cNvPr id="3" name="Content Placeholder 2">
            <a:extLst>
              <a:ext uri="{FF2B5EF4-FFF2-40B4-BE49-F238E27FC236}">
                <a16:creationId xmlns:a16="http://schemas.microsoft.com/office/drawing/2014/main" id="{DD7471FB-DEA5-D9CA-8622-92373F8B79E0}"/>
              </a:ext>
            </a:extLst>
          </p:cNvPr>
          <p:cNvSpPr>
            <a:spLocks noGrp="1"/>
          </p:cNvSpPr>
          <p:nvPr>
            <p:ph idx="1"/>
          </p:nvPr>
        </p:nvSpPr>
        <p:spPr>
          <a:xfrm>
            <a:off x="5032962" y="567713"/>
            <a:ext cx="7162867" cy="4781840"/>
          </a:xfrm>
        </p:spPr>
        <p:txBody>
          <a:bodyPr vert="horz" lIns="91440" tIns="45720" rIns="91440" bIns="45720" rtlCol="0" anchor="t">
            <a:noAutofit/>
          </a:bodyPr>
          <a:lstStyle/>
          <a:p>
            <a:endParaRPr lang="en-US" sz="1600" b="1">
              <a:solidFill>
                <a:srgbClr val="002060"/>
              </a:solidFill>
              <a:latin typeface="Times New Roman"/>
              <a:cs typeface="Times"/>
            </a:endParaRPr>
          </a:p>
          <a:p>
            <a:r>
              <a:rPr lang="en-US" sz="1600" b="1">
                <a:solidFill>
                  <a:srgbClr val="002060"/>
                </a:solidFill>
                <a:latin typeface="Times New Roman"/>
                <a:cs typeface="Times"/>
              </a:rPr>
              <a:t>· Discuss the transfer with another student and obtain agreement.</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Discuss the transfer with the client and obtain consent that could be in person or over the phone.</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Update the Communication Record. In case the assigned client is new to CADH and there is no chart, a Communication Record form still needs to be completed and submitted to the Front Desk Administrators to be kept until a chart is made.</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Complete the template for client transfer.</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Email the clinical coordinator, the clinic lead for your level, and reception – and copy the student you are transferring the client to.</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Email Subject Line: Client Transfer Request</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Body of the email: Completed template. All required information should be included in the template – no need to include additional information in the email unless absolutely necessary.</a:t>
            </a:r>
            <a:endParaRPr lang="en-US" sz="1600" b="1">
              <a:solidFill>
                <a:srgbClr val="002060"/>
              </a:solidFill>
              <a:latin typeface="Times New Roman"/>
              <a:cs typeface="Times New Roman"/>
            </a:endParaRPr>
          </a:p>
          <a:p>
            <a:r>
              <a:rPr lang="en-US" sz="1600" b="1">
                <a:solidFill>
                  <a:srgbClr val="002060"/>
                </a:solidFill>
                <a:latin typeface="Times New Roman"/>
                <a:cs typeface="Times"/>
              </a:rPr>
              <a:t>· Student 2 must reply to all acknowledging agreement to accept the client into their client pool.</a:t>
            </a:r>
            <a:endParaRPr lang="en-US" sz="1600" b="1">
              <a:solidFill>
                <a:srgbClr val="002060"/>
              </a:solidFill>
              <a:latin typeface="Times New Roman"/>
              <a:cs typeface="Times New Roman"/>
            </a:endParaRPr>
          </a:p>
          <a:p>
            <a:r>
              <a:rPr lang="en-US" sz="1600" b="1">
                <a:solidFill>
                  <a:srgbClr val="002060"/>
                </a:solidFill>
                <a:latin typeface="Times New Roman"/>
                <a:cs typeface="Times"/>
              </a:rPr>
              <a:t>The transfer request is approved, an email response will be provided to all.</a:t>
            </a:r>
          </a:p>
          <a:p>
            <a:endParaRPr lang="en-US" sz="700" b="1">
              <a:solidFill>
                <a:srgbClr val="002060"/>
              </a:solidFill>
            </a:endParaRPr>
          </a:p>
        </p:txBody>
      </p:sp>
    </p:spTree>
    <p:extLst>
      <p:ext uri="{BB962C8B-B14F-4D97-AF65-F5344CB8AC3E}">
        <p14:creationId xmlns:p14="http://schemas.microsoft.com/office/powerpoint/2010/main" val="19820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7E7F265-261D-E5DE-8F39-F2A84118A634}"/>
              </a:ext>
            </a:extLst>
          </p:cNvPr>
          <p:cNvSpPr>
            <a:spLocks noGrp="1"/>
          </p:cNvSpPr>
          <p:nvPr>
            <p:ph type="title"/>
          </p:nvPr>
        </p:nvSpPr>
        <p:spPr>
          <a:xfrm>
            <a:off x="5451642" y="939618"/>
            <a:ext cx="6451110" cy="1439688"/>
          </a:xfrm>
        </p:spPr>
        <p:txBody>
          <a:bodyPr>
            <a:normAutofit/>
          </a:bodyPr>
          <a:lstStyle/>
          <a:p>
            <a:r>
              <a:rPr lang="en-US">
                <a:latin typeface="Cavolini"/>
                <a:cs typeface="Cavolini"/>
              </a:rPr>
              <a:t>Important instructions regarding transfer</a:t>
            </a:r>
          </a:p>
        </p:txBody>
      </p:sp>
      <p:sp>
        <p:nvSpPr>
          <p:cNvPr id="18" name="Rectangle 17">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Graphic 10" descr="Share With Person">
            <a:extLst>
              <a:ext uri="{FF2B5EF4-FFF2-40B4-BE49-F238E27FC236}">
                <a16:creationId xmlns:a16="http://schemas.microsoft.com/office/drawing/2014/main" id="{AD522085-FD39-664E-E86C-BD5174D52E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3" y="697622"/>
            <a:ext cx="4636394" cy="4615799"/>
          </a:xfrm>
          <a:prstGeom prst="rect">
            <a:avLst/>
          </a:prstGeom>
        </p:spPr>
      </p:pic>
      <p:sp>
        <p:nvSpPr>
          <p:cNvPr id="7" name="Content Placeholder 2">
            <a:extLst>
              <a:ext uri="{FF2B5EF4-FFF2-40B4-BE49-F238E27FC236}">
                <a16:creationId xmlns:a16="http://schemas.microsoft.com/office/drawing/2014/main" id="{A5CB744D-0FC1-29BE-EA57-BC3E5570465C}"/>
              </a:ext>
            </a:extLst>
          </p:cNvPr>
          <p:cNvSpPr>
            <a:spLocks noGrp="1"/>
          </p:cNvSpPr>
          <p:nvPr>
            <p:ph idx="1"/>
          </p:nvPr>
        </p:nvSpPr>
        <p:spPr>
          <a:xfrm>
            <a:off x="5451644" y="2510395"/>
            <a:ext cx="6451109" cy="3274586"/>
          </a:xfrm>
        </p:spPr>
        <p:txBody>
          <a:bodyPr anchor="t">
            <a:normAutofit/>
          </a:bodyPr>
          <a:lstStyle/>
          <a:p>
            <a:r>
              <a:rPr lang="en-US">
                <a:solidFill>
                  <a:srgbClr val="FFFFFF"/>
                </a:solidFill>
                <a:latin typeface="Times"/>
                <a:cs typeface="Times"/>
              </a:rPr>
              <a:t>In case of trading clients between students, each student required to send transfer request separately for both the clients.</a:t>
            </a:r>
          </a:p>
          <a:p>
            <a:r>
              <a:rPr lang="en-US">
                <a:solidFill>
                  <a:srgbClr val="FFFFFF"/>
                </a:solidFill>
                <a:latin typeface="Times"/>
                <a:cs typeface="Times"/>
              </a:rPr>
              <a:t>In certain situation and request, transfers may be rejected by the faculty and all parties will receive an email regarding the disapproval. Email provided is missing or incomplete information can lead to denied transfer of clients by clinical coordinator and if students are able to provide required information and correct their mistake than chances of transfer are fairly high.</a:t>
            </a:r>
          </a:p>
        </p:txBody>
      </p:sp>
    </p:spTree>
    <p:extLst>
      <p:ext uri="{BB962C8B-B14F-4D97-AF65-F5344CB8AC3E}">
        <p14:creationId xmlns:p14="http://schemas.microsoft.com/office/powerpoint/2010/main" val="141257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0F2E-764F-E1CE-0AF1-9681B5D38D5E}"/>
              </a:ext>
            </a:extLst>
          </p:cNvPr>
          <p:cNvSpPr>
            <a:spLocks noGrp="1"/>
          </p:cNvSpPr>
          <p:nvPr>
            <p:ph type="title"/>
          </p:nvPr>
        </p:nvSpPr>
        <p:spPr/>
        <p:txBody>
          <a:bodyPr/>
          <a:lstStyle/>
          <a:p>
            <a:r>
              <a:rPr lang="en-US">
                <a:latin typeface="Castellar"/>
              </a:rPr>
              <a:t>TRANSFER FORMAT</a:t>
            </a:r>
          </a:p>
        </p:txBody>
      </p:sp>
      <p:graphicFrame>
        <p:nvGraphicFramePr>
          <p:cNvPr id="5" name="Content Placeholder 4">
            <a:extLst>
              <a:ext uri="{FF2B5EF4-FFF2-40B4-BE49-F238E27FC236}">
                <a16:creationId xmlns:a16="http://schemas.microsoft.com/office/drawing/2014/main" id="{3DF63C82-96F8-9DD9-BD55-482879508DD7}"/>
              </a:ext>
            </a:extLst>
          </p:cNvPr>
          <p:cNvGraphicFramePr>
            <a:graphicFrameLocks noGrp="1"/>
          </p:cNvGraphicFramePr>
          <p:nvPr>
            <p:ph idx="1"/>
            <p:extLst>
              <p:ext uri="{D42A27DB-BD31-4B8C-83A1-F6EECF244321}">
                <p14:modId xmlns:p14="http://schemas.microsoft.com/office/powerpoint/2010/main" val="1858196583"/>
              </p:ext>
            </p:extLst>
          </p:nvPr>
        </p:nvGraphicFramePr>
        <p:xfrm>
          <a:off x="3508549" y="192593"/>
          <a:ext cx="8403773" cy="6386820"/>
        </p:xfrm>
        <a:graphic>
          <a:graphicData uri="http://schemas.openxmlformats.org/drawingml/2006/table">
            <a:tbl>
              <a:tblPr firstRow="1" bandRow="1">
                <a:tableStyleId>{5C22544A-7EE6-4342-B048-85BDC9FD1C3A}</a:tableStyleId>
              </a:tblPr>
              <a:tblGrid>
                <a:gridCol w="2343480">
                  <a:extLst>
                    <a:ext uri="{9D8B030D-6E8A-4147-A177-3AD203B41FA5}">
                      <a16:colId xmlns:a16="http://schemas.microsoft.com/office/drawing/2014/main" val="4175464402"/>
                    </a:ext>
                  </a:extLst>
                </a:gridCol>
                <a:gridCol w="6060293">
                  <a:extLst>
                    <a:ext uri="{9D8B030D-6E8A-4147-A177-3AD203B41FA5}">
                      <a16:colId xmlns:a16="http://schemas.microsoft.com/office/drawing/2014/main" val="3816509591"/>
                    </a:ext>
                  </a:extLst>
                </a:gridCol>
              </a:tblGrid>
              <a:tr h="1088430">
                <a:tc>
                  <a:txBody>
                    <a:bodyPr/>
                    <a:lstStyle/>
                    <a:p>
                      <a:pPr fontAlgn="ctr"/>
                      <a:endParaRPr lang="en-US">
                        <a:effectLst/>
                      </a:endParaRPr>
                    </a:p>
                    <a:p>
                      <a:pPr algn="r" rtl="0" fontAlgn="base"/>
                      <a:r>
                        <a:rPr lang="en-US" sz="1200" b="1" i="0">
                          <a:effectLst/>
                          <a:latin typeface="WordVisi_MSFontService"/>
                        </a:rPr>
                        <a:t>Client name:</a:t>
                      </a:r>
                      <a:r>
                        <a:rPr lang="en-US" sz="1200" b="0" i="0">
                          <a:effectLst/>
                          <a:latin typeface="WordVisiPilcrow_MSFontService"/>
                        </a:rPr>
                        <a:t> </a:t>
                      </a:r>
                      <a:endParaRPr lang="en-US" b="0" i="0">
                        <a:effectLst/>
                      </a:endParaRPr>
                    </a:p>
                    <a:p>
                      <a:pPr algn="r" rtl="0" fontAlgn="base"/>
                      <a:r>
                        <a:rPr lang="en-US" sz="900" b="0" i="0">
                          <a:effectLst/>
                          <a:latin typeface="WordVisi_MSFontService"/>
                        </a:rPr>
                        <a:t>(LAST NAME, First Name) </a:t>
                      </a:r>
                      <a:r>
                        <a:rPr lang="en-US" sz="900" b="0" i="0">
                          <a:effectLst/>
                          <a:latin typeface="Times New Roman" panose="02020603050405020304" pitchFamily="18" charset="0"/>
                        </a:rPr>
                        <a:t> </a:t>
                      </a:r>
                      <a:endParaRPr lang="en-US" b="0" i="0">
                        <a:effectLst/>
                      </a:endParaRPr>
                    </a:p>
                  </a:txBody>
                  <a:tcPr anchor="ctr">
                    <a:lnL w="19050" cap="flat" cmpd="sng" algn="ctr">
                      <a:solidFill>
                        <a:srgbClr val="702415"/>
                      </a:solidFill>
                      <a:prstDash val="solid"/>
                      <a:round/>
                      <a:headEnd type="none" w="med" len="med"/>
                      <a:tailEnd type="none" w="med" len="med"/>
                    </a:lnL>
                    <a:lnR w="19050" cap="flat" cmpd="sng" algn="ctr">
                      <a:solidFill>
                        <a:srgbClr val="F02815"/>
                      </a:solidFill>
                      <a:prstDash val="solid"/>
                      <a:round/>
                      <a:headEnd type="none" w="med" len="med"/>
                      <a:tailEnd type="none" w="med" len="med"/>
                    </a:lnR>
                    <a:lnT w="19050" cap="flat" cmpd="sng" algn="ctr">
                      <a:solidFill>
                        <a:srgbClr val="702415"/>
                      </a:solidFill>
                      <a:prstDash val="solid"/>
                      <a:round/>
                      <a:headEnd type="none" w="med" len="med"/>
                      <a:tailEnd type="none" w="med" len="med"/>
                    </a:lnT>
                    <a:lnB w="9525" cap="flat" cmpd="sng" algn="ctr">
                      <a:solidFill>
                        <a:srgbClr val="D02915"/>
                      </a:solidFill>
                      <a:prstDash val="solid"/>
                      <a:round/>
                      <a:headEnd type="none" w="med" len="med"/>
                      <a:tailEnd type="none" w="med" len="med"/>
                    </a:lnB>
                  </a:tcPr>
                </a:tc>
                <a:tc>
                  <a:txBody>
                    <a:bodyPr/>
                    <a:lstStyle/>
                    <a:p>
                      <a:pPr algn="ct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F02815"/>
                      </a:solidFill>
                      <a:prstDash val="solid"/>
                      <a:round/>
                      <a:headEnd type="none" w="med" len="med"/>
                      <a:tailEnd type="none" w="med" len="med"/>
                    </a:lnL>
                    <a:lnR w="19050" cap="flat" cmpd="sng" algn="ctr">
                      <a:solidFill>
                        <a:srgbClr val="F02815"/>
                      </a:solidFill>
                      <a:prstDash val="solid"/>
                      <a:round/>
                      <a:headEnd type="none" w="med" len="med"/>
                      <a:tailEnd type="none" w="med" len="med"/>
                    </a:lnR>
                    <a:lnT w="19050" cap="flat" cmpd="sng" algn="ctr">
                      <a:solidFill>
                        <a:srgbClr val="F02815"/>
                      </a:solidFill>
                      <a:prstDash val="solid"/>
                      <a:round/>
                      <a:headEnd type="none" w="med" len="med"/>
                      <a:tailEnd type="none" w="med" len="med"/>
                    </a:lnT>
                    <a:lnB w="9525" cap="flat" cmpd="sng" algn="ctr">
                      <a:solidFill>
                        <a:srgbClr val="D02D15"/>
                      </a:solidFill>
                      <a:prstDash val="solid"/>
                      <a:round/>
                      <a:headEnd type="none" w="med" len="med"/>
                      <a:tailEnd type="none" w="med" len="med"/>
                    </a:lnB>
                  </a:tcPr>
                </a:tc>
                <a:extLst>
                  <a:ext uri="{0D108BD9-81ED-4DB2-BD59-A6C34878D82A}">
                    <a16:rowId xmlns:a16="http://schemas.microsoft.com/office/drawing/2014/main" val="2663681782"/>
                  </a:ext>
                </a:extLst>
              </a:tr>
              <a:tr h="883065">
                <a:tc>
                  <a:txBody>
                    <a:bodyPr/>
                    <a:lstStyle/>
                    <a:p>
                      <a:pPr fontAlgn="ctr"/>
                      <a:endParaRPr lang="en-US">
                        <a:effectLst/>
                      </a:endParaRPr>
                    </a:p>
                    <a:p>
                      <a:pPr algn="r" rtl="0" fontAlgn="base"/>
                      <a:r>
                        <a:rPr lang="en-US" sz="1200" b="1" i="0">
                          <a:effectLst/>
                          <a:latin typeface="WordVisi_MSFontService"/>
                        </a:rPr>
                        <a:t>Transfer from:</a:t>
                      </a:r>
                      <a:r>
                        <a:rPr lang="en-US" sz="1200" b="0" i="0">
                          <a:effectLst/>
                          <a:latin typeface="Times New Roman" panose="02020603050405020304" pitchFamily="18" charset="0"/>
                        </a:rPr>
                        <a:t> </a:t>
                      </a:r>
                      <a:endParaRPr lang="en-US" b="0" i="0">
                        <a:effectLst/>
                      </a:endParaRPr>
                    </a:p>
                  </a:txBody>
                  <a:tcPr anchor="ctr">
                    <a:lnL w="19050" cap="flat" cmpd="sng" algn="ctr">
                      <a:solidFill>
                        <a:srgbClr val="D02915"/>
                      </a:solidFill>
                      <a:prstDash val="solid"/>
                      <a:round/>
                      <a:headEnd type="none" w="med" len="med"/>
                      <a:tailEnd type="none" w="med" len="med"/>
                    </a:lnL>
                    <a:lnR w="19050" cap="flat" cmpd="sng" algn="ctr">
                      <a:solidFill>
                        <a:srgbClr val="D02D15"/>
                      </a:solidFill>
                      <a:prstDash val="solid"/>
                      <a:round/>
                      <a:headEnd type="none" w="med" len="med"/>
                      <a:tailEnd type="none" w="med" len="med"/>
                    </a:lnR>
                    <a:lnT w="9525" cap="flat" cmpd="sng" algn="ctr">
                      <a:solidFill>
                        <a:srgbClr val="D02915"/>
                      </a:solidFill>
                      <a:prstDash val="solid"/>
                      <a:round/>
                      <a:headEnd type="none" w="med" len="med"/>
                      <a:tailEnd type="none" w="med" len="med"/>
                    </a:lnT>
                    <a:lnB w="9525" cap="flat" cmpd="sng" algn="ctr">
                      <a:solidFill>
                        <a:srgbClr val="F04E15"/>
                      </a:solidFill>
                      <a:prstDash val="solid"/>
                      <a:round/>
                      <a:headEnd type="none" w="med" len="med"/>
                      <a:tailEnd type="none" w="med" len="med"/>
                    </a:lnB>
                  </a:tcPr>
                </a:tc>
                <a:tc>
                  <a:txBody>
                    <a:bodyPr/>
                    <a:lstStyle/>
                    <a:p>
                      <a:pP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D02D15"/>
                      </a:solidFill>
                      <a:prstDash val="solid"/>
                      <a:round/>
                      <a:headEnd type="none" w="med" len="med"/>
                      <a:tailEnd type="none" w="med" len="med"/>
                    </a:lnL>
                    <a:lnR w="19050" cap="flat" cmpd="sng" algn="ctr">
                      <a:solidFill>
                        <a:srgbClr val="D02D15"/>
                      </a:solidFill>
                      <a:prstDash val="solid"/>
                      <a:round/>
                      <a:headEnd type="none" w="med" len="med"/>
                      <a:tailEnd type="none" w="med" len="med"/>
                    </a:lnR>
                    <a:lnT w="9525" cap="flat" cmpd="sng" algn="ctr">
                      <a:solidFill>
                        <a:srgbClr val="D02D15"/>
                      </a:solidFill>
                      <a:prstDash val="solid"/>
                      <a:round/>
                      <a:headEnd type="none" w="med" len="med"/>
                      <a:tailEnd type="none" w="med" len="med"/>
                    </a:lnT>
                    <a:lnB w="9525" cap="flat" cmpd="sng" algn="ctr">
                      <a:solidFill>
                        <a:srgbClr val="704D15"/>
                      </a:solidFill>
                      <a:prstDash val="solid"/>
                      <a:round/>
                      <a:headEnd type="none" w="med" len="med"/>
                      <a:tailEnd type="none" w="med" len="med"/>
                    </a:lnB>
                  </a:tcPr>
                </a:tc>
                <a:extLst>
                  <a:ext uri="{0D108BD9-81ED-4DB2-BD59-A6C34878D82A}">
                    <a16:rowId xmlns:a16="http://schemas.microsoft.com/office/drawing/2014/main" val="504303597"/>
                  </a:ext>
                </a:extLst>
              </a:tr>
              <a:tr h="883065">
                <a:tc>
                  <a:txBody>
                    <a:bodyPr/>
                    <a:lstStyle/>
                    <a:p>
                      <a:pPr fontAlgn="ctr"/>
                      <a:endParaRPr lang="en-US">
                        <a:effectLst/>
                      </a:endParaRPr>
                    </a:p>
                    <a:p>
                      <a:pPr algn="r" rtl="0" fontAlgn="base"/>
                      <a:r>
                        <a:rPr lang="en-US" sz="1200" b="1" i="0">
                          <a:effectLst/>
                          <a:latin typeface="WordVisi_MSFontService"/>
                        </a:rPr>
                        <a:t>Transfer to:</a:t>
                      </a:r>
                      <a:r>
                        <a:rPr lang="en-US" sz="1200" b="0" i="0">
                          <a:effectLst/>
                          <a:latin typeface="Times New Roman" panose="02020603050405020304" pitchFamily="18" charset="0"/>
                        </a:rPr>
                        <a:t> </a:t>
                      </a:r>
                      <a:endParaRPr lang="en-US" b="0" i="0">
                        <a:effectLst/>
                      </a:endParaRPr>
                    </a:p>
                  </a:txBody>
                  <a:tcPr anchor="ctr">
                    <a:lnL w="19050" cap="flat" cmpd="sng" algn="ctr">
                      <a:solidFill>
                        <a:srgbClr val="F04E15"/>
                      </a:solidFill>
                      <a:prstDash val="solid"/>
                      <a:round/>
                      <a:headEnd type="none" w="med" len="med"/>
                      <a:tailEnd type="none" w="med" len="med"/>
                    </a:lnL>
                    <a:lnR w="19050" cap="flat" cmpd="sng" algn="ctr">
                      <a:solidFill>
                        <a:srgbClr val="704D15"/>
                      </a:solidFill>
                      <a:prstDash val="solid"/>
                      <a:round/>
                      <a:headEnd type="none" w="med" len="med"/>
                      <a:tailEnd type="none" w="med" len="med"/>
                    </a:lnR>
                    <a:lnT w="9525" cap="flat" cmpd="sng" algn="ctr">
                      <a:solidFill>
                        <a:srgbClr val="F04E15"/>
                      </a:solidFill>
                      <a:prstDash val="solid"/>
                      <a:round/>
                      <a:headEnd type="none" w="med" len="med"/>
                      <a:tailEnd type="none" w="med" len="med"/>
                    </a:lnT>
                    <a:lnB w="9525" cap="flat" cmpd="sng" algn="ctr">
                      <a:solidFill>
                        <a:srgbClr val="D05015"/>
                      </a:solidFill>
                      <a:prstDash val="solid"/>
                      <a:round/>
                      <a:headEnd type="none" w="med" len="med"/>
                      <a:tailEnd type="none" w="med" len="med"/>
                    </a:lnB>
                  </a:tcPr>
                </a:tc>
                <a:tc>
                  <a:txBody>
                    <a:bodyPr/>
                    <a:lstStyle/>
                    <a:p>
                      <a:pP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704D15"/>
                      </a:solidFill>
                      <a:prstDash val="solid"/>
                      <a:round/>
                      <a:headEnd type="none" w="med" len="med"/>
                      <a:tailEnd type="none" w="med" len="med"/>
                    </a:lnL>
                    <a:lnR w="19050" cap="flat" cmpd="sng" algn="ctr">
                      <a:solidFill>
                        <a:srgbClr val="704D15"/>
                      </a:solidFill>
                      <a:prstDash val="solid"/>
                      <a:round/>
                      <a:headEnd type="none" w="med" len="med"/>
                      <a:tailEnd type="none" w="med" len="med"/>
                    </a:lnR>
                    <a:lnT w="9525" cap="flat" cmpd="sng" algn="ctr">
                      <a:solidFill>
                        <a:srgbClr val="704D15"/>
                      </a:solidFill>
                      <a:prstDash val="solid"/>
                      <a:round/>
                      <a:headEnd type="none" w="med" len="med"/>
                      <a:tailEnd type="none" w="med" len="med"/>
                    </a:lnT>
                    <a:lnB w="9525" cap="flat" cmpd="sng" algn="ctr">
                      <a:solidFill>
                        <a:srgbClr val="504E15"/>
                      </a:solidFill>
                      <a:prstDash val="solid"/>
                      <a:round/>
                      <a:headEnd type="none" w="med" len="med"/>
                      <a:tailEnd type="none" w="med" len="med"/>
                    </a:lnB>
                  </a:tcPr>
                </a:tc>
                <a:extLst>
                  <a:ext uri="{0D108BD9-81ED-4DB2-BD59-A6C34878D82A}">
                    <a16:rowId xmlns:a16="http://schemas.microsoft.com/office/drawing/2014/main" val="3849000944"/>
                  </a:ext>
                </a:extLst>
              </a:tr>
              <a:tr h="883065">
                <a:tc>
                  <a:txBody>
                    <a:bodyPr/>
                    <a:lstStyle/>
                    <a:p>
                      <a:pPr fontAlgn="ctr"/>
                      <a:endParaRPr lang="en-US">
                        <a:effectLst/>
                      </a:endParaRPr>
                    </a:p>
                    <a:p>
                      <a:pPr algn="r" rtl="0" fontAlgn="base"/>
                      <a:r>
                        <a:rPr lang="en-US" sz="1200" b="1" i="0">
                          <a:effectLst/>
                          <a:latin typeface="WordVisi_MSFontService"/>
                        </a:rPr>
                        <a:t>Reason for transfer:</a:t>
                      </a:r>
                      <a:r>
                        <a:rPr lang="en-US" sz="1200" b="0" i="0">
                          <a:effectLst/>
                          <a:latin typeface="Times New Roman" panose="02020603050405020304" pitchFamily="18" charset="0"/>
                        </a:rPr>
                        <a:t> </a:t>
                      </a:r>
                      <a:endParaRPr lang="en-US" b="0" i="0">
                        <a:effectLst/>
                      </a:endParaRPr>
                    </a:p>
                  </a:txBody>
                  <a:tcPr anchor="ctr">
                    <a:lnL w="19050" cap="flat" cmpd="sng" algn="ctr">
                      <a:solidFill>
                        <a:srgbClr val="D05015"/>
                      </a:solidFill>
                      <a:prstDash val="solid"/>
                      <a:round/>
                      <a:headEnd type="none" w="med" len="med"/>
                      <a:tailEnd type="none" w="med" len="med"/>
                    </a:lnL>
                    <a:lnR w="19050" cap="flat" cmpd="sng" algn="ctr">
                      <a:solidFill>
                        <a:srgbClr val="504E15"/>
                      </a:solidFill>
                      <a:prstDash val="solid"/>
                      <a:round/>
                      <a:headEnd type="none" w="med" len="med"/>
                      <a:tailEnd type="none" w="med" len="med"/>
                    </a:lnR>
                    <a:lnT w="9525" cap="flat" cmpd="sng" algn="ctr">
                      <a:solidFill>
                        <a:srgbClr val="D05015"/>
                      </a:solidFill>
                      <a:prstDash val="solid"/>
                      <a:round/>
                      <a:headEnd type="none" w="med" len="med"/>
                      <a:tailEnd type="none" w="med" len="med"/>
                    </a:lnT>
                    <a:lnB w="9525" cap="flat" cmpd="sng" algn="ctr">
                      <a:solidFill>
                        <a:srgbClr val="104C15"/>
                      </a:solidFill>
                      <a:prstDash val="solid"/>
                      <a:round/>
                      <a:headEnd type="none" w="med" len="med"/>
                      <a:tailEnd type="none" w="med" len="med"/>
                    </a:lnB>
                  </a:tcPr>
                </a:tc>
                <a:tc>
                  <a:txBody>
                    <a:bodyPr/>
                    <a:lstStyle/>
                    <a:p>
                      <a:pP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504E15"/>
                      </a:solidFill>
                      <a:prstDash val="solid"/>
                      <a:round/>
                      <a:headEnd type="none" w="med" len="med"/>
                      <a:tailEnd type="none" w="med" len="med"/>
                    </a:lnL>
                    <a:lnR w="19050" cap="flat" cmpd="sng" algn="ctr">
                      <a:solidFill>
                        <a:srgbClr val="504E15"/>
                      </a:solidFill>
                      <a:prstDash val="solid"/>
                      <a:round/>
                      <a:headEnd type="none" w="med" len="med"/>
                      <a:tailEnd type="none" w="med" len="med"/>
                    </a:lnR>
                    <a:lnT w="9525" cap="flat" cmpd="sng" algn="ctr">
                      <a:solidFill>
                        <a:srgbClr val="504E15"/>
                      </a:solidFill>
                      <a:prstDash val="solid"/>
                      <a:round/>
                      <a:headEnd type="none" w="med" len="med"/>
                      <a:tailEnd type="none" w="med" len="med"/>
                    </a:lnT>
                    <a:lnB w="9525" cap="flat" cmpd="sng" algn="ctr">
                      <a:solidFill>
                        <a:srgbClr val="904C15"/>
                      </a:solidFill>
                      <a:prstDash val="solid"/>
                      <a:round/>
                      <a:headEnd type="none" w="med" len="med"/>
                      <a:tailEnd type="none" w="med" len="med"/>
                    </a:lnB>
                  </a:tcPr>
                </a:tc>
                <a:extLst>
                  <a:ext uri="{0D108BD9-81ED-4DB2-BD59-A6C34878D82A}">
                    <a16:rowId xmlns:a16="http://schemas.microsoft.com/office/drawing/2014/main" val="2239906667"/>
                  </a:ext>
                </a:extLst>
              </a:tr>
              <a:tr h="883065">
                <a:tc>
                  <a:txBody>
                    <a:bodyPr/>
                    <a:lstStyle/>
                    <a:p>
                      <a:pPr fontAlgn="ctr"/>
                      <a:endParaRPr lang="en-US">
                        <a:effectLst/>
                      </a:endParaRPr>
                    </a:p>
                    <a:p>
                      <a:pPr algn="r" rtl="0" fontAlgn="base"/>
                      <a:r>
                        <a:rPr lang="en-US" sz="1200" b="1" i="0">
                          <a:effectLst/>
                          <a:latin typeface="WordVisi_MSFontService"/>
                        </a:rPr>
                        <a:t>Date of Last Hyg:</a:t>
                      </a:r>
                      <a:r>
                        <a:rPr lang="en-US" sz="1200" b="0" i="0">
                          <a:effectLst/>
                          <a:latin typeface="Times New Roman" panose="02020603050405020304" pitchFamily="18" charset="0"/>
                        </a:rPr>
                        <a:t> </a:t>
                      </a:r>
                      <a:endParaRPr lang="en-US" b="0" i="0">
                        <a:effectLst/>
                      </a:endParaRPr>
                    </a:p>
                  </a:txBody>
                  <a:tcPr anchor="ctr">
                    <a:lnL w="19050" cap="flat" cmpd="sng" algn="ctr">
                      <a:solidFill>
                        <a:srgbClr val="104C15"/>
                      </a:solidFill>
                      <a:prstDash val="solid"/>
                      <a:round/>
                      <a:headEnd type="none" w="med" len="med"/>
                      <a:tailEnd type="none" w="med" len="med"/>
                    </a:lnL>
                    <a:lnR w="19050" cap="flat" cmpd="sng" algn="ctr">
                      <a:solidFill>
                        <a:srgbClr val="904C15"/>
                      </a:solidFill>
                      <a:prstDash val="solid"/>
                      <a:round/>
                      <a:headEnd type="none" w="med" len="med"/>
                      <a:tailEnd type="none" w="med" len="med"/>
                    </a:lnR>
                    <a:lnT w="9525" cap="flat" cmpd="sng" algn="ctr">
                      <a:solidFill>
                        <a:srgbClr val="104C15"/>
                      </a:solidFill>
                      <a:prstDash val="solid"/>
                      <a:round/>
                      <a:headEnd type="none" w="med" len="med"/>
                      <a:tailEnd type="none" w="med" len="med"/>
                    </a:lnT>
                    <a:lnB w="9525" cap="flat" cmpd="sng" algn="ctr">
                      <a:solidFill>
                        <a:srgbClr val="505515"/>
                      </a:solidFill>
                      <a:prstDash val="solid"/>
                      <a:round/>
                      <a:headEnd type="none" w="med" len="med"/>
                      <a:tailEnd type="none" w="med" len="med"/>
                    </a:lnB>
                  </a:tcPr>
                </a:tc>
                <a:tc>
                  <a:txBody>
                    <a:bodyPr/>
                    <a:lstStyle/>
                    <a:p>
                      <a:pP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904C15"/>
                      </a:solidFill>
                      <a:prstDash val="solid"/>
                      <a:round/>
                      <a:headEnd type="none" w="med" len="med"/>
                      <a:tailEnd type="none" w="med" len="med"/>
                    </a:lnL>
                    <a:lnR w="19050" cap="flat" cmpd="sng" algn="ctr">
                      <a:solidFill>
                        <a:srgbClr val="904C15"/>
                      </a:solidFill>
                      <a:prstDash val="solid"/>
                      <a:round/>
                      <a:headEnd type="none" w="med" len="med"/>
                      <a:tailEnd type="none" w="med" len="med"/>
                    </a:lnR>
                    <a:lnT w="9525" cap="flat" cmpd="sng" algn="ctr">
                      <a:solidFill>
                        <a:srgbClr val="904C15"/>
                      </a:solidFill>
                      <a:prstDash val="solid"/>
                      <a:round/>
                      <a:headEnd type="none" w="med" len="med"/>
                      <a:tailEnd type="none" w="med" len="med"/>
                    </a:lnT>
                    <a:lnB w="9525" cap="flat" cmpd="sng" algn="ctr">
                      <a:solidFill>
                        <a:srgbClr val="505215"/>
                      </a:solidFill>
                      <a:prstDash val="solid"/>
                      <a:round/>
                      <a:headEnd type="none" w="med" len="med"/>
                      <a:tailEnd type="none" w="med" len="med"/>
                    </a:lnB>
                  </a:tcPr>
                </a:tc>
                <a:extLst>
                  <a:ext uri="{0D108BD9-81ED-4DB2-BD59-A6C34878D82A}">
                    <a16:rowId xmlns:a16="http://schemas.microsoft.com/office/drawing/2014/main" val="2407809979"/>
                  </a:ext>
                </a:extLst>
              </a:tr>
              <a:tr h="883065">
                <a:tc>
                  <a:txBody>
                    <a:bodyPr/>
                    <a:lstStyle/>
                    <a:p>
                      <a:pPr fontAlgn="ctr"/>
                      <a:endParaRPr lang="en-US">
                        <a:effectLst/>
                      </a:endParaRPr>
                    </a:p>
                    <a:p>
                      <a:pPr algn="r" rtl="0" fontAlgn="base"/>
                      <a:r>
                        <a:rPr lang="en-US" sz="1200" b="1" i="0">
                          <a:effectLst/>
                          <a:latin typeface="WordVisi_MSFontService"/>
                        </a:rPr>
                        <a:t>Client consent:</a:t>
                      </a:r>
                      <a:r>
                        <a:rPr lang="en-US" sz="1200" b="0" i="0">
                          <a:effectLst/>
                          <a:latin typeface="Times New Roman" panose="02020603050405020304" pitchFamily="18" charset="0"/>
                        </a:rPr>
                        <a:t> </a:t>
                      </a:r>
                      <a:endParaRPr lang="en-US" b="0" i="0">
                        <a:effectLst/>
                      </a:endParaRPr>
                    </a:p>
                  </a:txBody>
                  <a:tcPr anchor="ctr">
                    <a:lnL w="19050" cap="flat" cmpd="sng" algn="ctr">
                      <a:solidFill>
                        <a:srgbClr val="505515"/>
                      </a:solidFill>
                      <a:prstDash val="solid"/>
                      <a:round/>
                      <a:headEnd type="none" w="med" len="med"/>
                      <a:tailEnd type="none" w="med" len="med"/>
                    </a:lnL>
                    <a:lnR w="19050" cap="flat" cmpd="sng" algn="ctr">
                      <a:solidFill>
                        <a:srgbClr val="505215"/>
                      </a:solidFill>
                      <a:prstDash val="solid"/>
                      <a:round/>
                      <a:headEnd type="none" w="med" len="med"/>
                      <a:tailEnd type="none" w="med" len="med"/>
                    </a:lnR>
                    <a:lnT w="9525" cap="flat" cmpd="sng" algn="ctr">
                      <a:solidFill>
                        <a:srgbClr val="505515"/>
                      </a:solidFill>
                      <a:prstDash val="solid"/>
                      <a:round/>
                      <a:headEnd type="none" w="med" len="med"/>
                      <a:tailEnd type="none" w="med" len="med"/>
                    </a:lnT>
                    <a:lnB w="9525" cap="flat" cmpd="sng" algn="ctr">
                      <a:solidFill>
                        <a:srgbClr val="705215"/>
                      </a:solidFill>
                      <a:prstDash val="solid"/>
                      <a:round/>
                      <a:headEnd type="none" w="med" len="med"/>
                      <a:tailEnd type="none" w="med" len="med"/>
                    </a:lnB>
                  </a:tcPr>
                </a:tc>
                <a:tc>
                  <a:txBody>
                    <a:bodyPr/>
                    <a:lstStyle/>
                    <a:p>
                      <a:pP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505215"/>
                      </a:solidFill>
                      <a:prstDash val="solid"/>
                      <a:round/>
                      <a:headEnd type="none" w="med" len="med"/>
                      <a:tailEnd type="none" w="med" len="med"/>
                    </a:lnL>
                    <a:lnR w="19050" cap="flat" cmpd="sng" algn="ctr">
                      <a:solidFill>
                        <a:srgbClr val="505215"/>
                      </a:solidFill>
                      <a:prstDash val="solid"/>
                      <a:round/>
                      <a:headEnd type="none" w="med" len="med"/>
                      <a:tailEnd type="none" w="med" len="med"/>
                    </a:lnR>
                    <a:lnT w="9525" cap="flat" cmpd="sng" algn="ctr">
                      <a:solidFill>
                        <a:srgbClr val="505215"/>
                      </a:solidFill>
                      <a:prstDash val="solid"/>
                      <a:round/>
                      <a:headEnd type="none" w="med" len="med"/>
                      <a:tailEnd type="none" w="med" len="med"/>
                    </a:lnT>
                    <a:lnB w="9525" cap="flat" cmpd="sng" algn="ctr">
                      <a:solidFill>
                        <a:srgbClr val="B05415"/>
                      </a:solidFill>
                      <a:prstDash val="solid"/>
                      <a:round/>
                      <a:headEnd type="none" w="med" len="med"/>
                      <a:tailEnd type="none" w="med" len="med"/>
                    </a:lnB>
                  </a:tcPr>
                </a:tc>
                <a:extLst>
                  <a:ext uri="{0D108BD9-81ED-4DB2-BD59-A6C34878D82A}">
                    <a16:rowId xmlns:a16="http://schemas.microsoft.com/office/drawing/2014/main" val="4053389167"/>
                  </a:ext>
                </a:extLst>
              </a:tr>
              <a:tr h="883065">
                <a:tc>
                  <a:txBody>
                    <a:bodyPr/>
                    <a:lstStyle/>
                    <a:p>
                      <a:pPr fontAlgn="ctr"/>
                      <a:endParaRPr lang="en-US">
                        <a:effectLst/>
                      </a:endParaRPr>
                    </a:p>
                    <a:p>
                      <a:pPr algn="r" rtl="0" fontAlgn="base"/>
                      <a:r>
                        <a:rPr lang="en-US" sz="1200" b="1" i="0">
                          <a:effectLst/>
                          <a:latin typeface="WordVisi_MSFontService"/>
                        </a:rPr>
                        <a:t>Comm. Record updated: </a:t>
                      </a:r>
                      <a:r>
                        <a:rPr lang="en-US" sz="1200" b="0" i="0">
                          <a:effectLst/>
                          <a:latin typeface="Times New Roman" panose="02020603050405020304" pitchFamily="18" charset="0"/>
                        </a:rPr>
                        <a:t> </a:t>
                      </a:r>
                      <a:endParaRPr lang="en-US" b="0" i="0">
                        <a:effectLst/>
                      </a:endParaRPr>
                    </a:p>
                  </a:txBody>
                  <a:tcPr anchor="ctr">
                    <a:lnL w="19050" cap="flat" cmpd="sng" algn="ctr">
                      <a:solidFill>
                        <a:srgbClr val="705215"/>
                      </a:solidFill>
                      <a:prstDash val="solid"/>
                      <a:round/>
                      <a:headEnd type="none" w="med" len="med"/>
                      <a:tailEnd type="none" w="med" len="med"/>
                    </a:lnL>
                    <a:lnR w="19050" cap="flat" cmpd="sng" algn="ctr">
                      <a:solidFill>
                        <a:srgbClr val="B05415"/>
                      </a:solidFill>
                      <a:prstDash val="solid"/>
                      <a:round/>
                      <a:headEnd type="none" w="med" len="med"/>
                      <a:tailEnd type="none" w="med" len="med"/>
                    </a:lnR>
                    <a:lnT w="9525" cap="flat" cmpd="sng" algn="ctr">
                      <a:solidFill>
                        <a:srgbClr val="705215"/>
                      </a:solidFill>
                      <a:prstDash val="solid"/>
                      <a:round/>
                      <a:headEnd type="none" w="med" len="med"/>
                      <a:tailEnd type="none" w="med" len="med"/>
                    </a:lnT>
                    <a:lnB w="19050" cap="flat" cmpd="sng" algn="ctr">
                      <a:solidFill>
                        <a:srgbClr val="705215"/>
                      </a:solidFill>
                      <a:prstDash val="solid"/>
                      <a:round/>
                      <a:headEnd type="none" w="med" len="med"/>
                      <a:tailEnd type="none" w="med" len="med"/>
                    </a:lnB>
                  </a:tcPr>
                </a:tc>
                <a:tc>
                  <a:txBody>
                    <a:bodyPr/>
                    <a:lstStyle/>
                    <a:p>
                      <a:pPr fontAlgn="ctr"/>
                      <a:endParaRPr lang="en-US">
                        <a:effectLst/>
                      </a:endParaRPr>
                    </a:p>
                    <a:p>
                      <a:pPr algn="l" rtl="0" fontAlgn="base"/>
                      <a:r>
                        <a:rPr lang="en-US" sz="1100" b="0" i="0">
                          <a:effectLst/>
                          <a:latin typeface="Times New Roman" panose="02020603050405020304" pitchFamily="18" charset="0"/>
                        </a:rPr>
                        <a:t> </a:t>
                      </a:r>
                      <a:endParaRPr lang="en-US" b="0" i="0">
                        <a:effectLst/>
                      </a:endParaRPr>
                    </a:p>
                  </a:txBody>
                  <a:tcPr anchor="ctr">
                    <a:lnL w="19050" cap="flat" cmpd="sng" algn="ctr">
                      <a:solidFill>
                        <a:srgbClr val="B05415"/>
                      </a:solidFill>
                      <a:prstDash val="solid"/>
                      <a:round/>
                      <a:headEnd type="none" w="med" len="med"/>
                      <a:tailEnd type="none" w="med" len="med"/>
                    </a:lnL>
                    <a:lnR w="19050" cap="flat" cmpd="sng" algn="ctr">
                      <a:solidFill>
                        <a:srgbClr val="B05415"/>
                      </a:solidFill>
                      <a:prstDash val="solid"/>
                      <a:round/>
                      <a:headEnd type="none" w="med" len="med"/>
                      <a:tailEnd type="none" w="med" len="med"/>
                    </a:lnR>
                    <a:lnT w="9525" cap="flat" cmpd="sng" algn="ctr">
                      <a:solidFill>
                        <a:srgbClr val="B05415"/>
                      </a:solidFill>
                      <a:prstDash val="solid"/>
                      <a:round/>
                      <a:headEnd type="none" w="med" len="med"/>
                      <a:tailEnd type="none" w="med" len="med"/>
                    </a:lnT>
                    <a:lnB w="19050" cap="flat" cmpd="sng" algn="ctr">
                      <a:solidFill>
                        <a:srgbClr val="B05415"/>
                      </a:solidFill>
                      <a:prstDash val="solid"/>
                      <a:round/>
                      <a:headEnd type="none" w="med" len="med"/>
                      <a:tailEnd type="none" w="med" len="med"/>
                    </a:lnB>
                  </a:tcPr>
                </a:tc>
                <a:extLst>
                  <a:ext uri="{0D108BD9-81ED-4DB2-BD59-A6C34878D82A}">
                    <a16:rowId xmlns:a16="http://schemas.microsoft.com/office/drawing/2014/main" val="2898372094"/>
                  </a:ext>
                </a:extLst>
              </a:tr>
            </a:tbl>
          </a:graphicData>
        </a:graphic>
      </p:graphicFrame>
    </p:spTree>
    <p:extLst>
      <p:ext uri="{BB962C8B-B14F-4D97-AF65-F5344CB8AC3E}">
        <p14:creationId xmlns:p14="http://schemas.microsoft.com/office/powerpoint/2010/main" val="283323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4" name="Rectangle 6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65" name="Rectangle 64">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415F3698-6968-DBC0-41C0-30F2A3410E4F}"/>
              </a:ext>
            </a:extLst>
          </p:cNvPr>
          <p:cNvPicPr>
            <a:picLocks noChangeAspect="1"/>
          </p:cNvPicPr>
          <p:nvPr/>
        </p:nvPicPr>
        <p:blipFill rotWithShape="1">
          <a:blip r:embed="rId2"/>
          <a:srcRect l="9091" r="1" b="23373"/>
          <a:stretch/>
        </p:blipFill>
        <p:spPr>
          <a:xfrm>
            <a:off x="20" y="-1"/>
            <a:ext cx="12188932" cy="6858000"/>
          </a:xfrm>
          <a:prstGeom prst="rect">
            <a:avLst/>
          </a:prstGeom>
        </p:spPr>
      </p:pic>
      <p:sp>
        <p:nvSpPr>
          <p:cNvPr id="66" name="Rectangle 65">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30EACF7-6A0F-ABD8-0954-B81FA033090C}"/>
              </a:ext>
            </a:extLst>
          </p:cNvPr>
          <p:cNvSpPr>
            <a:spLocks noGrp="1"/>
          </p:cNvSpPr>
          <p:nvPr>
            <p:ph type="title"/>
          </p:nvPr>
        </p:nvSpPr>
        <p:spPr>
          <a:xfrm rot="20220000">
            <a:off x="-57719" y="2162847"/>
            <a:ext cx="4617996" cy="2294643"/>
          </a:xfrm>
        </p:spPr>
        <p:txBody>
          <a:bodyPr vert="horz" lIns="91440" tIns="45720" rIns="91440" bIns="45720" rtlCol="0" anchor="b">
            <a:normAutofit/>
          </a:bodyPr>
          <a:lstStyle/>
          <a:p>
            <a:r>
              <a:rPr lang="en-US" sz="4000" spc="-100">
                <a:solidFill>
                  <a:schemeClr val="tx1"/>
                </a:solidFill>
                <a:latin typeface="Castellar"/>
              </a:rPr>
              <a:t>Client Termination </a:t>
            </a:r>
          </a:p>
          <a:p>
            <a:endParaRPr lang="en-US" sz="4400" spc="-100">
              <a:solidFill>
                <a:schemeClr val="tx1"/>
              </a:solidFill>
            </a:endParaRPr>
          </a:p>
        </p:txBody>
      </p:sp>
      <p:pic>
        <p:nvPicPr>
          <p:cNvPr id="6" name="Picture 5">
            <a:extLst>
              <a:ext uri="{FF2B5EF4-FFF2-40B4-BE49-F238E27FC236}">
                <a16:creationId xmlns:a16="http://schemas.microsoft.com/office/drawing/2014/main" id="{3F0DAC4D-51F4-B16C-CE47-EF91C6E2FBF4}"/>
              </a:ext>
            </a:extLst>
          </p:cNvPr>
          <p:cNvPicPr>
            <a:picLocks noChangeAspect="1"/>
          </p:cNvPicPr>
          <p:nvPr/>
        </p:nvPicPr>
        <p:blipFill>
          <a:blip r:embed="rId3"/>
          <a:stretch>
            <a:fillRect/>
          </a:stretch>
        </p:blipFill>
        <p:spPr>
          <a:xfrm>
            <a:off x="5368650" y="56940"/>
            <a:ext cx="5189337" cy="6744119"/>
          </a:xfrm>
          <a:prstGeom prst="rect">
            <a:avLst/>
          </a:prstGeom>
        </p:spPr>
      </p:pic>
    </p:spTree>
    <p:extLst>
      <p:ext uri="{BB962C8B-B14F-4D97-AF65-F5344CB8AC3E}">
        <p14:creationId xmlns:p14="http://schemas.microsoft.com/office/powerpoint/2010/main" val="26624939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E528FC-C48A-467F-2729-A8C5A900289C}"/>
              </a:ext>
            </a:extLst>
          </p:cNvPr>
          <p:cNvSpPr>
            <a:spLocks noGrp="1"/>
          </p:cNvSpPr>
          <p:nvPr>
            <p:ph type="title"/>
          </p:nvPr>
        </p:nvSpPr>
        <p:spPr>
          <a:xfrm>
            <a:off x="1710" y="989859"/>
            <a:ext cx="3533635" cy="4601183"/>
          </a:xfrm>
        </p:spPr>
        <p:txBody>
          <a:bodyPr/>
          <a:lstStyle/>
          <a:p>
            <a:r>
              <a:rPr lang="en-US">
                <a:latin typeface="Cavolini"/>
                <a:cs typeface="Cavolini"/>
              </a:rPr>
              <a:t>DURING CARE/ AFTER TREATMENT:</a:t>
            </a:r>
          </a:p>
        </p:txBody>
      </p:sp>
      <p:sp>
        <p:nvSpPr>
          <p:cNvPr id="13" name="Content Placeholder 12">
            <a:extLst>
              <a:ext uri="{FF2B5EF4-FFF2-40B4-BE49-F238E27FC236}">
                <a16:creationId xmlns:a16="http://schemas.microsoft.com/office/drawing/2014/main" id="{9313166D-B266-A44E-2810-8E403ADEB2A2}"/>
              </a:ext>
            </a:extLst>
          </p:cNvPr>
          <p:cNvSpPr>
            <a:spLocks noGrp="1"/>
          </p:cNvSpPr>
          <p:nvPr>
            <p:ph idx="1"/>
          </p:nvPr>
        </p:nvSpPr>
        <p:spPr>
          <a:xfrm>
            <a:off x="3531986" y="1712636"/>
            <a:ext cx="7660856" cy="4724288"/>
          </a:xfrm>
        </p:spPr>
        <p:txBody>
          <a:bodyPr vert="horz" lIns="91440" tIns="45720" rIns="91440" bIns="45720" rtlCol="0" anchor="ctr">
            <a:noAutofit/>
          </a:bodyPr>
          <a:lstStyle/>
          <a:p>
            <a:r>
              <a:rPr lang="en-US" sz="2400">
                <a:latin typeface="Comic Sans MS"/>
              </a:rPr>
              <a:t>If the client does not want to come back due to personal reasons maybe moving to another province or in a different location.</a:t>
            </a:r>
          </a:p>
          <a:p>
            <a:r>
              <a:rPr lang="en-US" sz="2400">
                <a:latin typeface="Comic Sans MS"/>
              </a:rPr>
              <a:t>Does not want to wait long and want to get the treatment done by his/her Dentist.</a:t>
            </a:r>
          </a:p>
          <a:p>
            <a:r>
              <a:rPr lang="en-US" sz="2400">
                <a:latin typeface="Comic Sans MS"/>
              </a:rPr>
              <a:t>Ask for the reason.</a:t>
            </a:r>
          </a:p>
          <a:p>
            <a:r>
              <a:rPr lang="en-US" sz="2400">
                <a:latin typeface="Comic Sans MS"/>
              </a:rPr>
              <a:t>State the reason on termination form.</a:t>
            </a:r>
          </a:p>
          <a:p>
            <a:r>
              <a:rPr lang="en-US" sz="2400">
                <a:latin typeface="Comic Sans MS"/>
              </a:rPr>
              <a:t>Update in communication record form with the reason and confirmation.</a:t>
            </a:r>
          </a:p>
          <a:p>
            <a:r>
              <a:rPr lang="en-US" sz="2400">
                <a:latin typeface="Comic Sans MS"/>
              </a:rPr>
              <a:t>Fill termination form and get signature from faculty on the termination form as well as on communication record.</a:t>
            </a:r>
          </a:p>
          <a:p>
            <a:r>
              <a:rPr lang="en-US" sz="2400">
                <a:latin typeface="Comic Sans MS"/>
              </a:rPr>
              <a:t>Place the termination form in client's chart.</a:t>
            </a:r>
          </a:p>
          <a:p>
            <a:endParaRPr lang="en-US"/>
          </a:p>
          <a:p>
            <a:endParaRPr lang="en-US"/>
          </a:p>
          <a:p>
            <a:endParaRPr lang="en-US"/>
          </a:p>
        </p:txBody>
      </p:sp>
    </p:spTree>
    <p:extLst>
      <p:ext uri="{BB962C8B-B14F-4D97-AF65-F5344CB8AC3E}">
        <p14:creationId xmlns:p14="http://schemas.microsoft.com/office/powerpoint/2010/main" val="2061485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Searching magnifying glass" descr="Searching magnifying glass">
            <a:hlinkClick r:id="" action="ppaction://media"/>
            <a:extLst>
              <a:ext uri="{FF2B5EF4-FFF2-40B4-BE49-F238E27FC236}">
                <a16:creationId xmlns:a16="http://schemas.microsoft.com/office/drawing/2014/main" id="{FE76C712-4B17-8FA3-5BEB-1C609108D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0" y="7537"/>
            <a:ext cx="12187740" cy="6851299"/>
          </a:xfrm>
          <a:prstGeom prst="rect">
            <a:avLst/>
          </a:prstGeom>
        </p:spPr>
      </p:pic>
      <p:sp>
        <p:nvSpPr>
          <p:cNvPr id="2" name="Title 1">
            <a:extLst>
              <a:ext uri="{FF2B5EF4-FFF2-40B4-BE49-F238E27FC236}">
                <a16:creationId xmlns:a16="http://schemas.microsoft.com/office/drawing/2014/main" id="{6120D960-1E3A-D871-7D2E-F0149A336A36}"/>
              </a:ext>
            </a:extLst>
          </p:cNvPr>
          <p:cNvSpPr>
            <a:spLocks noGrp="1"/>
          </p:cNvSpPr>
          <p:nvPr>
            <p:ph type="title"/>
          </p:nvPr>
        </p:nvSpPr>
        <p:spPr>
          <a:xfrm>
            <a:off x="492068" y="2772207"/>
            <a:ext cx="5476174" cy="3238517"/>
          </a:xfrm>
        </p:spPr>
        <p:txBody>
          <a:bodyPr vert="horz" lIns="91440" tIns="45720" rIns="91440" bIns="45720" rtlCol="0" anchor="b">
            <a:normAutofit/>
          </a:bodyPr>
          <a:lstStyle/>
          <a:p>
            <a:r>
              <a:rPr lang="en-US">
                <a:solidFill>
                  <a:srgbClr val="002060"/>
                </a:solidFill>
                <a:latin typeface="Castellar"/>
              </a:rPr>
              <a:t>Content:</a:t>
            </a:r>
          </a:p>
        </p:txBody>
      </p:sp>
      <p:graphicFrame>
        <p:nvGraphicFramePr>
          <p:cNvPr id="7" name="Text Placeholder 2">
            <a:extLst>
              <a:ext uri="{FF2B5EF4-FFF2-40B4-BE49-F238E27FC236}">
                <a16:creationId xmlns:a16="http://schemas.microsoft.com/office/drawing/2014/main" id="{47A1B72B-3D71-74F8-2E52-CD01AB0B01D9}"/>
              </a:ext>
            </a:extLst>
          </p:cNvPr>
          <p:cNvGraphicFramePr/>
          <p:nvPr>
            <p:extLst>
              <p:ext uri="{D42A27DB-BD31-4B8C-83A1-F6EECF244321}">
                <p14:modId xmlns:p14="http://schemas.microsoft.com/office/powerpoint/2010/main" val="1745988963"/>
              </p:ext>
            </p:extLst>
          </p:nvPr>
        </p:nvGraphicFramePr>
        <p:xfrm>
          <a:off x="6607351" y="1078000"/>
          <a:ext cx="5075205" cy="48541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5366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cTn>
                <p:tgtEl>
                  <p:spTgt spid="29"/>
                </p:tgtEl>
              </p:cMediaNode>
            </p:video>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9"/>
                                        </p:tgtEl>
                                      </p:cBhvr>
                                    </p:cmd>
                                  </p:childTnLst>
                                </p:cTn>
                              </p:par>
                            </p:childTnLst>
                          </p:cTn>
                        </p:par>
                      </p:childTnLst>
                    </p:cTn>
                  </p:par>
                </p:childTnLst>
              </p:cTn>
              <p:nextCondLst>
                <p:cond evt="onClick" delay="0">
                  <p:tgtEl>
                    <p:spTgt spid="29"/>
                  </p:tgtEl>
                </p:cond>
              </p:nextCondLst>
            </p:seq>
          </p:childTnLst>
        </p:cTn>
      </p:par>
    </p:tnLst>
    <p:bldLst>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5DD977-4F81-4608-3AAD-EE25EA09D27E}"/>
              </a:ext>
            </a:extLst>
          </p:cNvPr>
          <p:cNvPicPr>
            <a:picLocks noChangeAspect="1"/>
          </p:cNvPicPr>
          <p:nvPr/>
        </p:nvPicPr>
        <p:blipFill rotWithShape="1">
          <a:blip r:embed="rId2">
            <a:alphaModFix amt="35000"/>
          </a:blip>
          <a:srcRect b="43750"/>
          <a:stretch/>
        </p:blipFill>
        <p:spPr>
          <a:xfrm>
            <a:off x="20" y="10"/>
            <a:ext cx="12191980" cy="6857990"/>
          </a:xfrm>
          <a:prstGeom prst="rect">
            <a:avLst/>
          </a:prstGeom>
        </p:spPr>
      </p:pic>
      <p:sp>
        <p:nvSpPr>
          <p:cNvPr id="2" name="Title 1">
            <a:extLst>
              <a:ext uri="{FF2B5EF4-FFF2-40B4-BE49-F238E27FC236}">
                <a16:creationId xmlns:a16="http://schemas.microsoft.com/office/drawing/2014/main" id="{A65AADC2-02E0-BCA8-5CC1-5F738BBF3A26}"/>
              </a:ext>
            </a:extLst>
          </p:cNvPr>
          <p:cNvSpPr>
            <a:spLocks noGrp="1"/>
          </p:cNvSpPr>
          <p:nvPr>
            <p:ph type="ctrTitle"/>
          </p:nvPr>
        </p:nvSpPr>
        <p:spPr>
          <a:xfrm>
            <a:off x="1484184" y="2114549"/>
            <a:ext cx="9745791" cy="1728787"/>
          </a:xfrm>
        </p:spPr>
        <p:txBody>
          <a:bodyPr>
            <a:normAutofit/>
          </a:bodyPr>
          <a:lstStyle/>
          <a:p>
            <a:r>
              <a:rPr lang="en-US" sz="5500" dirty="0">
                <a:ln w="15875">
                  <a:solidFill>
                    <a:srgbClr val="FFFFFF"/>
                  </a:solidFill>
                </a:ln>
                <a:noFill/>
                <a:latin typeface="Castellar"/>
              </a:rPr>
              <a:t>BROCHURE/Handout</a:t>
            </a:r>
          </a:p>
        </p:txBody>
      </p:sp>
      <p:sp>
        <p:nvSpPr>
          <p:cNvPr id="14" name="Rectangle 13">
            <a:extLst>
              <a:ext uri="{FF2B5EF4-FFF2-40B4-BE49-F238E27FC236}">
                <a16:creationId xmlns:a16="http://schemas.microsoft.com/office/drawing/2014/main" id="{D4ABACDC-BD54-40F3-9047-8298C77C2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76CB7CA-05C2-4EE8-A97F-B5F3A4F89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616692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C6F7D-587D-F256-5462-2237D8F7C2AF}"/>
              </a:ext>
            </a:extLst>
          </p:cNvPr>
          <p:cNvPicPr>
            <a:picLocks noChangeAspect="1"/>
          </p:cNvPicPr>
          <p:nvPr/>
        </p:nvPicPr>
        <p:blipFill rotWithShape="1">
          <a:blip r:embed="rId2">
            <a:alphaModFix amt="35000"/>
          </a:blip>
          <a:srcRect t="43751"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F3301D0B-BD9E-5083-2731-5BA5B54FA8F4}"/>
              </a:ext>
            </a:extLst>
          </p:cNvPr>
          <p:cNvSpPr>
            <a:spLocks noGrp="1"/>
          </p:cNvSpPr>
          <p:nvPr>
            <p:ph type="title"/>
          </p:nvPr>
        </p:nvSpPr>
        <p:spPr>
          <a:xfrm>
            <a:off x="4486286" y="758952"/>
            <a:ext cx="5638788" cy="495552"/>
          </a:xfrm>
        </p:spPr>
        <p:txBody>
          <a:bodyPr vert="horz" lIns="91440" tIns="45720" rIns="91440" bIns="45720" rtlCol="0" anchor="b">
            <a:normAutofit/>
          </a:bodyPr>
          <a:lstStyle/>
          <a:p>
            <a:r>
              <a:rPr lang="en-US" sz="2600">
                <a:ln w="15875">
                  <a:solidFill>
                    <a:srgbClr val="FFFFFF"/>
                  </a:solidFill>
                </a:ln>
                <a:solidFill>
                  <a:schemeClr val="tx1"/>
                </a:solidFill>
                <a:latin typeface="Times New Roman"/>
                <a:ea typeface="+mj-lt"/>
                <a:cs typeface="+mj-lt"/>
              </a:rPr>
              <a:t>LITERATURE CITED </a:t>
            </a:r>
            <a:endParaRPr lang="en-US">
              <a:solidFill>
                <a:schemeClr val="tx1"/>
              </a:solidFill>
              <a:latin typeface="Times New Roman"/>
              <a:cs typeface="Times New Roman"/>
            </a:endParaRPr>
          </a:p>
        </p:txBody>
      </p:sp>
      <p:sp>
        <p:nvSpPr>
          <p:cNvPr id="3" name="Content Placeholder 2">
            <a:extLst>
              <a:ext uri="{FF2B5EF4-FFF2-40B4-BE49-F238E27FC236}">
                <a16:creationId xmlns:a16="http://schemas.microsoft.com/office/drawing/2014/main" id="{3D8B5ED5-AA88-AD95-A4B1-3C2204A238B1}"/>
              </a:ext>
            </a:extLst>
          </p:cNvPr>
          <p:cNvSpPr>
            <a:spLocks noGrp="1"/>
          </p:cNvSpPr>
          <p:nvPr>
            <p:ph type="body" idx="1"/>
          </p:nvPr>
        </p:nvSpPr>
        <p:spPr>
          <a:xfrm>
            <a:off x="1150256" y="1806466"/>
            <a:ext cx="10329706" cy="4283438"/>
          </a:xfrm>
        </p:spPr>
        <p:txBody>
          <a:bodyPr vert="horz" lIns="91440" tIns="45720" rIns="91440" bIns="45720" rtlCol="0" anchor="t">
            <a:normAutofit/>
          </a:bodyPr>
          <a:lstStyle/>
          <a:p>
            <a:r>
              <a:rPr lang="en-US" sz="2000" dirty="0">
                <a:solidFill>
                  <a:schemeClr val="tx1"/>
                </a:solidFill>
                <a:latin typeface="Times New Roman"/>
                <a:ea typeface="+mn-lt"/>
                <a:cs typeface="+mn-lt"/>
              </a:rPr>
              <a:t>Canadian Academy of Dental Health and Community Sciences. Student Handbook. Mississauga, 	ON;2023:11.</a:t>
            </a:r>
            <a:endParaRPr lang="en-US" sz="2000" dirty="0">
              <a:solidFill>
                <a:schemeClr val="tx1"/>
              </a:solidFill>
              <a:latin typeface="Times New Roman"/>
              <a:cs typeface="Times New Roman"/>
            </a:endParaRPr>
          </a:p>
        </p:txBody>
      </p:sp>
    </p:spTree>
    <p:extLst>
      <p:ext uri="{BB962C8B-B14F-4D97-AF65-F5344CB8AC3E}">
        <p14:creationId xmlns:p14="http://schemas.microsoft.com/office/powerpoint/2010/main" val="12649790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43F6-6F71-2268-8AE6-A6EBFDC40F96}"/>
              </a:ext>
            </a:extLst>
          </p:cNvPr>
          <p:cNvSpPr>
            <a:spLocks noGrp="1"/>
          </p:cNvSpPr>
          <p:nvPr>
            <p:ph type="title"/>
          </p:nvPr>
        </p:nvSpPr>
        <p:spPr>
          <a:xfrm rot="-840000">
            <a:off x="-1070737" y="1067431"/>
            <a:ext cx="6024793" cy="3605652"/>
          </a:xfrm>
          <a:prstGeom prst="cloud">
            <a:avLst/>
          </a:prstGeom>
        </p:spPr>
        <p:txBody>
          <a:bodyPr/>
          <a:lstStyle/>
          <a:p>
            <a:r>
              <a:rPr lang="en-US" sz="4000">
                <a:latin typeface="Cavolini"/>
                <a:ea typeface="Meiryo"/>
                <a:cs typeface="Cavolini"/>
              </a:rPr>
              <a:t>Client</a:t>
            </a:r>
            <a:br>
              <a:rPr lang="en-US" sz="4000">
                <a:latin typeface="Cavolini"/>
                <a:ea typeface="Meiryo"/>
              </a:rPr>
            </a:br>
            <a:r>
              <a:rPr lang="en-US" sz="4000">
                <a:latin typeface="Cavolini"/>
                <a:ea typeface="Meiryo"/>
                <a:cs typeface="Cavolini"/>
              </a:rPr>
              <a:t>Recruitment</a:t>
            </a:r>
          </a:p>
        </p:txBody>
      </p:sp>
      <p:sp>
        <p:nvSpPr>
          <p:cNvPr id="3" name="Text Placeholder 2">
            <a:extLst>
              <a:ext uri="{FF2B5EF4-FFF2-40B4-BE49-F238E27FC236}">
                <a16:creationId xmlns:a16="http://schemas.microsoft.com/office/drawing/2014/main" id="{D5592D5E-EF09-D6BE-45DF-63875A2DC074}"/>
              </a:ext>
            </a:extLst>
          </p:cNvPr>
          <p:cNvSpPr>
            <a:spLocks noGrp="1"/>
          </p:cNvSpPr>
          <p:nvPr>
            <p:ph type="body" idx="1"/>
          </p:nvPr>
        </p:nvSpPr>
        <p:spPr>
          <a:xfrm>
            <a:off x="3618603" y="938291"/>
            <a:ext cx="8164962" cy="5718115"/>
          </a:xfrm>
        </p:spPr>
        <p:txBody>
          <a:bodyPr/>
          <a:lstStyle/>
          <a:p>
            <a:pPr marL="342900" indent="-342900">
              <a:buFont typeface="Arial" charset="2"/>
              <a:buChar char="•"/>
            </a:pPr>
            <a:r>
              <a:rPr lang="en-US" b="1">
                <a:latin typeface="Cavolini"/>
                <a:cs typeface="Times New Roman"/>
              </a:rPr>
              <a:t>FIRST STEP</a:t>
            </a:r>
            <a:r>
              <a:rPr lang="en-US">
                <a:latin typeface="Cavolini"/>
                <a:cs typeface="Times New Roman"/>
              </a:rPr>
              <a:t>: Review</a:t>
            </a:r>
            <a:r>
              <a:rPr lang="en-US">
                <a:latin typeface="Cavolini"/>
                <a:cs typeface="Cavolini"/>
              </a:rPr>
              <a:t> the Competency requirements. </a:t>
            </a:r>
          </a:p>
          <a:p>
            <a:pPr marL="342900" indent="-342900">
              <a:buFont typeface="Arial" charset="2"/>
              <a:buChar char="•"/>
            </a:pPr>
            <a:r>
              <a:rPr lang="en-US" b="1">
                <a:latin typeface="Cavolini"/>
                <a:cs typeface="Cavolini"/>
              </a:rPr>
              <a:t>SECOND STEP:</a:t>
            </a:r>
            <a:r>
              <a:rPr lang="en-US">
                <a:latin typeface="Cavolini"/>
                <a:cs typeface="Cavolini"/>
              </a:rPr>
              <a:t> MAKE A LIST OF WHAT TYPE OF CLIENTS YOU NEED, which are :-</a:t>
            </a:r>
          </a:p>
          <a:p>
            <a:pPr marL="342900" indent="-342900">
              <a:buClr>
                <a:srgbClr val="8AD0D6"/>
              </a:buClr>
              <a:buFont typeface="Arial" charset="2"/>
              <a:buChar char="•"/>
            </a:pPr>
            <a:endParaRPr lang="en-US">
              <a:latin typeface="Cavolini"/>
              <a:cs typeface="Cavolini"/>
            </a:endParaRPr>
          </a:p>
          <a:p>
            <a:pPr marL="342900" indent="-342900">
              <a:buFont typeface="Wingdings" charset="2"/>
              <a:buChar char="q"/>
            </a:pPr>
            <a:r>
              <a:rPr lang="en-US">
                <a:latin typeface="Cavolini"/>
                <a:cs typeface="Cavolini"/>
              </a:rPr>
              <a:t> ADULT MINIMAL = (DD1,DD2A)</a:t>
            </a:r>
          </a:p>
          <a:p>
            <a:pPr marL="342900" indent="-342900">
              <a:buClr>
                <a:srgbClr val="8AD0D6"/>
              </a:buClr>
              <a:buFont typeface="Wingdings" charset="2"/>
              <a:buChar char="q"/>
            </a:pPr>
            <a:r>
              <a:rPr lang="en-US">
                <a:latin typeface="Cavolini"/>
                <a:cs typeface="Cavolini"/>
              </a:rPr>
              <a:t> SENIOR = (AGE 55 AND ABOVE) AND MINIMUM OF 12 TEETH PRESENT</a:t>
            </a:r>
          </a:p>
          <a:p>
            <a:pPr marL="342900" indent="-342900">
              <a:buClr>
                <a:srgbClr val="8AD0D6"/>
              </a:buClr>
              <a:buFont typeface="Wingdings" charset="2"/>
              <a:buChar char="q"/>
            </a:pPr>
            <a:r>
              <a:rPr lang="en-US">
                <a:latin typeface="Cavolini"/>
                <a:cs typeface="Cavolini"/>
              </a:rPr>
              <a:t> CHILD = (AGE 5-12 WITH MIXED DENTITION)</a:t>
            </a:r>
          </a:p>
          <a:p>
            <a:pPr marL="342900" indent="-342900">
              <a:buClr>
                <a:srgbClr val="8AD0D6"/>
              </a:buClr>
              <a:buFont typeface="Wingdings" charset="2"/>
              <a:buChar char="q"/>
            </a:pPr>
            <a:r>
              <a:rPr lang="en-US">
                <a:latin typeface="Cavolini"/>
                <a:cs typeface="Cavolini"/>
              </a:rPr>
              <a:t> PERIO = (DD2C, DD3, DD4) AND MINIMUM OF 20 TEETH PRESENT</a:t>
            </a:r>
          </a:p>
          <a:p>
            <a:pPr marL="342900" indent="-342900">
              <a:buClr>
                <a:srgbClr val="8AD0D6"/>
              </a:buClr>
              <a:buFont typeface="Wingdings" charset="2"/>
              <a:buChar char="q"/>
            </a:pPr>
            <a:r>
              <a:rPr lang="en-US">
                <a:latin typeface="Cavolini"/>
                <a:cs typeface="Cavolini"/>
              </a:rPr>
              <a:t> ADOLESCENT = (AGE 13-17)  (ONLY REQUIRED IN LEVEL 3)</a:t>
            </a:r>
          </a:p>
          <a:p>
            <a:pPr marL="342900" indent="-342900">
              <a:buClr>
                <a:srgbClr val="8AD0D6"/>
              </a:buClr>
              <a:buFont typeface="Wingdings" charset="2"/>
              <a:buChar char="ü"/>
            </a:pPr>
            <a:endParaRPr lang="en-US"/>
          </a:p>
        </p:txBody>
      </p:sp>
    </p:spTree>
    <p:extLst>
      <p:ext uri="{BB962C8B-B14F-4D97-AF65-F5344CB8AC3E}">
        <p14:creationId xmlns:p14="http://schemas.microsoft.com/office/powerpoint/2010/main" val="423878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07E-118E-9471-C48D-DABEA0E9D4E9}"/>
              </a:ext>
            </a:extLst>
          </p:cNvPr>
          <p:cNvSpPr>
            <a:spLocks noGrp="1"/>
          </p:cNvSpPr>
          <p:nvPr>
            <p:ph type="title"/>
          </p:nvPr>
        </p:nvSpPr>
        <p:spPr>
          <a:xfrm>
            <a:off x="4718360" y="349624"/>
            <a:ext cx="5966355" cy="1360173"/>
          </a:xfrm>
        </p:spPr>
        <p:txBody>
          <a:bodyPr vert="horz" lIns="91440" tIns="45720" rIns="91440" bIns="45720" rtlCol="0" anchor="b">
            <a:normAutofit/>
          </a:bodyPr>
          <a:lstStyle/>
          <a:p>
            <a:r>
              <a:rPr lang="en-US" sz="3600">
                <a:solidFill>
                  <a:srgbClr val="002060"/>
                </a:solidFill>
                <a:latin typeface="Castellar"/>
              </a:rPr>
              <a:t>WHERE TO FIND CLIENTS ?</a:t>
            </a:r>
          </a:p>
        </p:txBody>
      </p:sp>
      <p:pic>
        <p:nvPicPr>
          <p:cNvPr id="18" name="Picture 17">
            <a:extLst>
              <a:ext uri="{FF2B5EF4-FFF2-40B4-BE49-F238E27FC236}">
                <a16:creationId xmlns:a16="http://schemas.microsoft.com/office/drawing/2014/main" id="{5689495C-DDCC-FF45-065B-4A1DD23F0830}"/>
              </a:ext>
            </a:extLst>
          </p:cNvPr>
          <p:cNvPicPr>
            <a:picLocks noChangeAspect="1"/>
          </p:cNvPicPr>
          <p:nvPr/>
        </p:nvPicPr>
        <p:blipFill rotWithShape="1">
          <a:blip r:embed="rId3"/>
          <a:srcRect l="17557" r="45681" b="-2"/>
          <a:stretch/>
        </p:blipFill>
        <p:spPr>
          <a:xfrm>
            <a:off x="20" y="10"/>
            <a:ext cx="358547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graphicFrame>
        <p:nvGraphicFramePr>
          <p:cNvPr id="20" name="Text Placeholder 2">
            <a:extLst>
              <a:ext uri="{FF2B5EF4-FFF2-40B4-BE49-F238E27FC236}">
                <a16:creationId xmlns:a16="http://schemas.microsoft.com/office/drawing/2014/main" id="{510AB29E-2BB4-F036-FF66-C10F892B8FE8}"/>
              </a:ext>
            </a:extLst>
          </p:cNvPr>
          <p:cNvGraphicFramePr/>
          <p:nvPr>
            <p:extLst>
              <p:ext uri="{D42A27DB-BD31-4B8C-83A1-F6EECF244321}">
                <p14:modId xmlns:p14="http://schemas.microsoft.com/office/powerpoint/2010/main" val="2792361752"/>
              </p:ext>
            </p:extLst>
          </p:nvPr>
        </p:nvGraphicFramePr>
        <p:xfrm>
          <a:off x="3985840" y="1916954"/>
          <a:ext cx="7499844" cy="4707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185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5D05-EB0A-AD4B-7A03-035AB6DD1289}"/>
              </a:ext>
            </a:extLst>
          </p:cNvPr>
          <p:cNvSpPr>
            <a:spLocks noGrp="1"/>
          </p:cNvSpPr>
          <p:nvPr>
            <p:ph type="title"/>
          </p:nvPr>
        </p:nvSpPr>
        <p:spPr>
          <a:xfrm>
            <a:off x="-56101" y="2459613"/>
            <a:ext cx="3677009" cy="1238851"/>
          </a:xfrm>
        </p:spPr>
        <p:txBody>
          <a:bodyPr/>
          <a:lstStyle/>
          <a:p>
            <a:r>
              <a:rPr lang="en-US" sz="4400">
                <a:solidFill>
                  <a:srgbClr val="002060"/>
                </a:solidFill>
                <a:latin typeface="Cavolini"/>
                <a:cs typeface="Cavolini"/>
              </a:rPr>
              <a:t>IMPORTANT</a:t>
            </a:r>
            <a:endParaRPr lang="en-US">
              <a:solidFill>
                <a:srgbClr val="002060"/>
              </a:solidFill>
              <a:latin typeface="Cavolini"/>
              <a:cs typeface="Cavolini"/>
            </a:endParaRPr>
          </a:p>
        </p:txBody>
      </p:sp>
      <p:sp>
        <p:nvSpPr>
          <p:cNvPr id="3" name="Text Placeholder 2">
            <a:extLst>
              <a:ext uri="{FF2B5EF4-FFF2-40B4-BE49-F238E27FC236}">
                <a16:creationId xmlns:a16="http://schemas.microsoft.com/office/drawing/2014/main" id="{23950355-8FD5-B2F4-C178-E20D76564137}"/>
              </a:ext>
            </a:extLst>
          </p:cNvPr>
          <p:cNvSpPr>
            <a:spLocks noGrp="1"/>
          </p:cNvSpPr>
          <p:nvPr>
            <p:ph type="body" idx="1"/>
          </p:nvPr>
        </p:nvSpPr>
        <p:spPr>
          <a:xfrm>
            <a:off x="3887645" y="1709674"/>
            <a:ext cx="7406762" cy="4427348"/>
          </a:xfrm>
        </p:spPr>
        <p:txBody>
          <a:bodyPr>
            <a:normAutofit/>
          </a:bodyPr>
          <a:lstStyle/>
          <a:p>
            <a:pPr marL="342900" indent="-342900">
              <a:buFont typeface="Arial" charset="2"/>
              <a:buChar char="•"/>
            </a:pPr>
            <a:r>
              <a:rPr lang="en-US" dirty="0">
                <a:latin typeface="Cavolini"/>
                <a:cs typeface="Cavolini"/>
              </a:rPr>
              <a:t>TRANSFER OF CLIENTS AMONG CLASSMATES IS ALSO AN OPTION.</a:t>
            </a:r>
          </a:p>
          <a:p>
            <a:r>
              <a:rPr lang="en-US" dirty="0">
                <a:latin typeface="Cavolini"/>
                <a:cs typeface="Cavolini"/>
              </a:rPr>
              <a:t>FOR EXAMPLE: YOUR LEVEL 2 adult CASE CAN BECOME YOUR FRIEND'S LEVEL 3 adult minimal case. THIS IS ALSO APPLICABLE FOR L2 CHILD ATTEMPT.</a:t>
            </a:r>
          </a:p>
          <a:p>
            <a:r>
              <a:rPr lang="en-US" dirty="0">
                <a:latin typeface="Cavolini"/>
                <a:cs typeface="Cavolini"/>
              </a:rPr>
              <a:t>NOTE:  CASE CLIENTS HAVE TO BE NEW TO YOU, BUT NOT NEW TO CADH.</a:t>
            </a:r>
          </a:p>
          <a:p>
            <a:pPr marL="342900" indent="-342900">
              <a:buFont typeface="Arial" charset="2"/>
              <a:buChar char="•"/>
            </a:pPr>
            <a:r>
              <a:rPr lang="en-US">
                <a:latin typeface="Cavolini"/>
                <a:cs typeface="Cavolini"/>
              </a:rPr>
              <a:t>Your L2 senior case can be your L3 senior attempt.</a:t>
            </a:r>
          </a:p>
        </p:txBody>
      </p:sp>
    </p:spTree>
    <p:extLst>
      <p:ext uri="{BB962C8B-B14F-4D97-AF65-F5344CB8AC3E}">
        <p14:creationId xmlns:p14="http://schemas.microsoft.com/office/powerpoint/2010/main" val="139610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30BCB4-B494-5C0C-C8D9-816EF26B1B8E}"/>
              </a:ext>
            </a:extLst>
          </p:cNvPr>
          <p:cNvPicPr>
            <a:picLocks noChangeAspect="1"/>
          </p:cNvPicPr>
          <p:nvPr/>
        </p:nvPicPr>
        <p:blipFill rotWithShape="1">
          <a:blip r:embed="rId4"/>
          <a:srcRect t="30901" r="-1" b="12834"/>
          <a:stretch/>
        </p:blipFill>
        <p:spPr>
          <a:xfrm>
            <a:off x="1524" y="10"/>
            <a:ext cx="12188952" cy="6857990"/>
          </a:xfrm>
          <a:prstGeom prst="rect">
            <a:avLst/>
          </a:prstGeom>
        </p:spPr>
      </p:pic>
      <p:pic>
        <p:nvPicPr>
          <p:cNvPr id="3" name="Social media heart counter" descr="Social media heart counter">
            <a:hlinkClick r:id="" action="ppaction://media"/>
            <a:extLst>
              <a:ext uri="{FF2B5EF4-FFF2-40B4-BE49-F238E27FC236}">
                <a16:creationId xmlns:a16="http://schemas.microsoft.com/office/drawing/2014/main" id="{C2CE00EE-1893-03C4-D8AB-B9D916C37E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3666" y="945382"/>
            <a:ext cx="4885942" cy="2764972"/>
          </a:xfrm>
          <a:prstGeom prst="rect">
            <a:avLst/>
          </a:prstGeom>
        </p:spPr>
      </p:pic>
      <p:sp>
        <p:nvSpPr>
          <p:cNvPr id="2" name="Title 1">
            <a:extLst>
              <a:ext uri="{FF2B5EF4-FFF2-40B4-BE49-F238E27FC236}">
                <a16:creationId xmlns:a16="http://schemas.microsoft.com/office/drawing/2014/main" id="{84EC788A-3301-FE98-4BEA-77ADFECB016E}"/>
              </a:ext>
            </a:extLst>
          </p:cNvPr>
          <p:cNvSpPr>
            <a:spLocks noGrp="1"/>
          </p:cNvSpPr>
          <p:nvPr>
            <p:ph type="title"/>
          </p:nvPr>
        </p:nvSpPr>
        <p:spPr>
          <a:xfrm>
            <a:off x="1145211" y="2981547"/>
            <a:ext cx="7030496" cy="1982473"/>
          </a:xfrm>
          <a:solidFill>
            <a:srgbClr val="8C3030"/>
          </a:solidFill>
        </p:spPr>
        <p:txBody>
          <a:bodyPr vert="horz" lIns="91440" tIns="45720" rIns="91440" bIns="45720" rtlCol="0" anchor="b">
            <a:normAutofit/>
          </a:bodyPr>
          <a:lstStyle/>
          <a:p>
            <a:r>
              <a:rPr lang="en-US">
                <a:solidFill>
                  <a:schemeClr val="bg1"/>
                </a:solidFill>
                <a:latin typeface="Castellar"/>
              </a:rPr>
              <a:t>Advertisement Guidelines:</a:t>
            </a:r>
          </a:p>
        </p:txBody>
      </p:sp>
    </p:spTree>
    <p:extLst>
      <p:ext uri="{BB962C8B-B14F-4D97-AF65-F5344CB8AC3E}">
        <p14:creationId xmlns:p14="http://schemas.microsoft.com/office/powerpoint/2010/main" val="339977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Yellow and blue symbols">
            <a:extLst>
              <a:ext uri="{FF2B5EF4-FFF2-40B4-BE49-F238E27FC236}">
                <a16:creationId xmlns:a16="http://schemas.microsoft.com/office/drawing/2014/main" id="{26CE5B59-54CF-B4F6-0125-0DB555672A20}"/>
              </a:ext>
            </a:extLst>
          </p:cNvPr>
          <p:cNvPicPr>
            <a:picLocks noChangeAspect="1"/>
          </p:cNvPicPr>
          <p:nvPr/>
        </p:nvPicPr>
        <p:blipFill rotWithShape="1">
          <a:blip r:embed="rId2">
            <a:alphaModFix amt="35000"/>
          </a:blip>
          <a:srcRect t="12502" b="13969"/>
          <a:stretch/>
        </p:blipFill>
        <p:spPr>
          <a:xfrm>
            <a:off x="20" y="10"/>
            <a:ext cx="12191980" cy="6857990"/>
          </a:xfrm>
          <a:prstGeom prst="rect">
            <a:avLst/>
          </a:prstGeom>
        </p:spPr>
      </p:pic>
      <p:sp>
        <p:nvSpPr>
          <p:cNvPr id="2" name="Title 1">
            <a:extLst>
              <a:ext uri="{FF2B5EF4-FFF2-40B4-BE49-F238E27FC236}">
                <a16:creationId xmlns:a16="http://schemas.microsoft.com/office/drawing/2014/main" id="{E458340A-6356-FB38-AACD-BB7A6FD398A2}"/>
              </a:ext>
            </a:extLst>
          </p:cNvPr>
          <p:cNvSpPr>
            <a:spLocks noGrp="1"/>
          </p:cNvSpPr>
          <p:nvPr>
            <p:ph type="title" idx="4294967295"/>
          </p:nvPr>
        </p:nvSpPr>
        <p:spPr>
          <a:xfrm>
            <a:off x="1535088" y="-1038185"/>
            <a:ext cx="11137453" cy="7710883"/>
          </a:xfrm>
        </p:spPr>
        <p:txBody>
          <a:bodyPr vert="horz" lIns="91440" tIns="45720" rIns="91440" bIns="45720" rtlCol="0" anchor="b">
            <a:normAutofit/>
          </a:bodyPr>
          <a:lstStyle/>
          <a:p>
            <a:r>
              <a:rPr lang="en-US" sz="3200" b="1">
                <a:ln w="15875">
                  <a:solidFill>
                    <a:srgbClr val="FFFFFF"/>
                  </a:solidFill>
                </a:ln>
                <a:solidFill>
                  <a:srgbClr val="FFFF00"/>
                </a:solidFill>
                <a:latin typeface="Cavolini"/>
                <a:cs typeface="Cavolini"/>
              </a:rPr>
              <a:t>Restriction</a:t>
            </a:r>
            <a:r>
              <a:rPr lang="en-US" sz="3200">
                <a:ln w="15875">
                  <a:solidFill>
                    <a:srgbClr val="FFFFFF"/>
                  </a:solidFill>
                </a:ln>
                <a:solidFill>
                  <a:schemeClr val="tx1"/>
                </a:solidFill>
                <a:latin typeface="Cavolini"/>
                <a:cs typeface="Cavolini"/>
              </a:rPr>
              <a:t> on using the CADH logo.</a:t>
            </a:r>
            <a:br>
              <a:rPr lang="en-US" sz="3200">
                <a:ln w="15875">
                  <a:solidFill>
                    <a:srgbClr val="FFFFFF"/>
                  </a:solidFill>
                </a:ln>
                <a:latin typeface="Georgia Pro"/>
              </a:rPr>
            </a:br>
            <a:r>
              <a:rPr lang="en-US" sz="3200">
                <a:ln w="15875">
                  <a:solidFill>
                    <a:srgbClr val="FFFFFF"/>
                  </a:solidFill>
                </a:ln>
                <a:solidFill>
                  <a:schemeClr val="tx1"/>
                </a:solidFill>
                <a:latin typeface="Georgia Pro"/>
              </a:rPr>
              <a:t>    To maintain professional integrity.</a:t>
            </a:r>
            <a:br>
              <a:rPr lang="en-US" sz="3200">
                <a:ln w="15875">
                  <a:solidFill>
                    <a:srgbClr val="FFFFFF"/>
                  </a:solidFill>
                </a:ln>
                <a:latin typeface="Georgia Pro"/>
                <a:cs typeface="Cavolini"/>
              </a:rPr>
            </a:br>
            <a:br>
              <a:rPr lang="en-US" sz="3200">
                <a:ln w="15875">
                  <a:solidFill>
                    <a:srgbClr val="FFFFFF"/>
                  </a:solidFill>
                </a:ln>
                <a:latin typeface="Georgia Pro"/>
                <a:cs typeface="Cavolini"/>
              </a:rPr>
            </a:br>
            <a:r>
              <a:rPr lang="en-US" sz="3200">
                <a:ln w="15875">
                  <a:solidFill>
                    <a:srgbClr val="FFFFFF"/>
                  </a:solidFill>
                </a:ln>
                <a:solidFill>
                  <a:schemeClr val="tx1"/>
                </a:solidFill>
                <a:latin typeface="Cavolini"/>
                <a:cs typeface="Cavolini"/>
              </a:rPr>
              <a:t>   Avoid using words/terms “</a:t>
            </a:r>
            <a:r>
              <a:rPr lang="en-US" sz="3200" b="1">
                <a:ln w="15875">
                  <a:solidFill>
                    <a:srgbClr val="FFFFFF"/>
                  </a:solidFill>
                </a:ln>
                <a:solidFill>
                  <a:srgbClr val="FFFF00"/>
                </a:solidFill>
                <a:latin typeface="Cavolini"/>
                <a:cs typeface="Cavolini"/>
              </a:rPr>
              <a:t>free</a:t>
            </a:r>
            <a:r>
              <a:rPr lang="en-US" sz="3200">
                <a:ln w="15875">
                  <a:solidFill>
                    <a:srgbClr val="FFFFFF"/>
                  </a:solidFill>
                </a:ln>
                <a:solidFill>
                  <a:schemeClr val="tx1"/>
                </a:solidFill>
                <a:latin typeface="Cavolini"/>
                <a:cs typeface="Cavolini"/>
              </a:rPr>
              <a:t>”, “</a:t>
            </a:r>
            <a:r>
              <a:rPr lang="en-US" sz="3200" b="1">
                <a:ln w="15875">
                  <a:solidFill>
                    <a:srgbClr val="FFFFFF"/>
                  </a:solidFill>
                </a:ln>
                <a:solidFill>
                  <a:srgbClr val="FFFF00"/>
                </a:solidFill>
                <a:latin typeface="Cavolini"/>
                <a:cs typeface="Cavolini"/>
              </a:rPr>
              <a:t>no-cost</a:t>
            </a:r>
            <a:r>
              <a:rPr lang="en-US" sz="3200">
                <a:ln w="15875">
                  <a:solidFill>
                    <a:srgbClr val="FFFFFF"/>
                  </a:solidFill>
                </a:ln>
                <a:solidFill>
                  <a:schemeClr val="tx1"/>
                </a:solidFill>
                <a:latin typeface="Cavolini"/>
                <a:cs typeface="Cavolini"/>
              </a:rPr>
              <a:t>”, or “</a:t>
            </a:r>
            <a:r>
              <a:rPr lang="en-US" sz="3200" b="1">
                <a:ln w="15875">
                  <a:solidFill>
                    <a:srgbClr val="FFFFFF"/>
                  </a:solidFill>
                </a:ln>
                <a:solidFill>
                  <a:srgbClr val="FFFF00"/>
                </a:solidFill>
                <a:latin typeface="Cavolini"/>
                <a:cs typeface="Cavolini"/>
              </a:rPr>
              <a:t>reimbursement/reimburse</a:t>
            </a:r>
            <a:r>
              <a:rPr lang="en-US" sz="3200">
                <a:ln w="15875">
                  <a:solidFill>
                    <a:srgbClr val="FFFFFF"/>
                  </a:solidFill>
                </a:ln>
                <a:solidFill>
                  <a:schemeClr val="tx1"/>
                </a:solidFill>
                <a:latin typeface="Cavolini"/>
                <a:cs typeface="Cavolini"/>
              </a:rPr>
              <a:t>”</a:t>
            </a:r>
            <a:br>
              <a:rPr lang="en-US" sz="3200">
                <a:ln w="15875">
                  <a:solidFill>
                    <a:srgbClr val="FFFFFF"/>
                  </a:solidFill>
                </a:ln>
                <a:latin typeface="Georgia Pro"/>
              </a:rPr>
            </a:br>
            <a:r>
              <a:rPr lang="en-US" sz="3200">
                <a:ln w="15875">
                  <a:solidFill>
                    <a:srgbClr val="FFFFFF"/>
                  </a:solidFill>
                </a:ln>
                <a:solidFill>
                  <a:schemeClr val="tx1"/>
                </a:solidFill>
                <a:latin typeface="Georgia Pro"/>
              </a:rPr>
              <a:t>           Terms like these are misleading and can set false expectations.</a:t>
            </a:r>
            <a:br>
              <a:rPr lang="en-US" sz="3200">
                <a:ln w="15875">
                  <a:solidFill>
                    <a:srgbClr val="FFFFFF"/>
                  </a:solidFill>
                </a:ln>
                <a:latin typeface="Georgia Pro"/>
              </a:rPr>
            </a:br>
            <a:br>
              <a:rPr lang="en-US" sz="3200">
                <a:ln w="15875">
                  <a:solidFill>
                    <a:srgbClr val="FFFFFF"/>
                  </a:solidFill>
                </a:ln>
                <a:latin typeface="Georgia Pro"/>
              </a:rPr>
            </a:br>
            <a:r>
              <a:rPr lang="en-US" sz="3200">
                <a:ln w="15875">
                  <a:solidFill>
                    <a:srgbClr val="FFFFFF"/>
                  </a:solidFill>
                </a:ln>
                <a:solidFill>
                  <a:schemeClr val="tx1"/>
                </a:solidFill>
                <a:latin typeface="Cavolini"/>
                <a:cs typeface="Cavolini"/>
              </a:rPr>
              <a:t>          Providing </a:t>
            </a:r>
            <a:r>
              <a:rPr lang="en-US" sz="3200" b="1">
                <a:ln w="15875">
                  <a:solidFill>
                    <a:srgbClr val="FFFFFF"/>
                  </a:solidFill>
                </a:ln>
                <a:solidFill>
                  <a:srgbClr val="FFFF00"/>
                </a:solidFill>
                <a:latin typeface="Cavolini"/>
                <a:cs typeface="Cavolini"/>
              </a:rPr>
              <a:t>Personal</a:t>
            </a:r>
            <a:r>
              <a:rPr lang="en-US" sz="3200">
                <a:ln w="15875">
                  <a:solidFill>
                    <a:srgbClr val="FFFFFF"/>
                  </a:solidFill>
                </a:ln>
                <a:solidFill>
                  <a:schemeClr val="tx1"/>
                </a:solidFill>
                <a:latin typeface="Cavolini"/>
                <a:cs typeface="Cavolini"/>
              </a:rPr>
              <a:t> information</a:t>
            </a:r>
            <a:br>
              <a:rPr lang="en-US" sz="3200">
                <a:ln w="15875">
                  <a:solidFill>
                    <a:srgbClr val="FFFFFF"/>
                  </a:solidFill>
                </a:ln>
                <a:latin typeface="Cavolini"/>
                <a:cs typeface="Cavolini"/>
              </a:rPr>
            </a:br>
            <a:br>
              <a:rPr lang="en-US" sz="3200">
                <a:ln w="15875">
                  <a:solidFill>
                    <a:srgbClr val="FFFFFF"/>
                  </a:solidFill>
                </a:ln>
                <a:latin typeface="Georgia Pro"/>
              </a:rPr>
            </a:br>
            <a:r>
              <a:rPr lang="en-US" sz="3200">
                <a:ln w="15875">
                  <a:solidFill>
                    <a:srgbClr val="FFFFFF"/>
                  </a:solidFill>
                </a:ln>
                <a:solidFill>
                  <a:schemeClr val="tx1"/>
                </a:solidFill>
                <a:latin typeface="Cavolini"/>
                <a:cs typeface="Cavolini"/>
              </a:rPr>
              <a:t>Listing </a:t>
            </a:r>
            <a:r>
              <a:rPr lang="en-US" sz="3200" b="1">
                <a:ln w="15875">
                  <a:solidFill>
                    <a:srgbClr val="FFFFFF"/>
                  </a:solidFill>
                </a:ln>
                <a:solidFill>
                  <a:srgbClr val="FFFF00"/>
                </a:solidFill>
                <a:latin typeface="Cavolini"/>
                <a:cs typeface="Cavolini"/>
              </a:rPr>
              <a:t>ONLY </a:t>
            </a:r>
            <a:r>
              <a:rPr lang="en-US" sz="3200">
                <a:ln w="15875">
                  <a:solidFill>
                    <a:srgbClr val="FFFFFF"/>
                  </a:solidFill>
                </a:ln>
                <a:solidFill>
                  <a:schemeClr val="tx1"/>
                </a:solidFill>
                <a:latin typeface="Cavolini"/>
                <a:cs typeface="Cavolini"/>
              </a:rPr>
              <a:t>the services that are provided at CADH.</a:t>
            </a:r>
            <a:br>
              <a:rPr lang="en-US" sz="3200">
                <a:ln w="15875">
                  <a:solidFill>
                    <a:srgbClr val="FFFFFF"/>
                  </a:solidFill>
                </a:ln>
                <a:latin typeface="Georgia Pro"/>
              </a:rPr>
            </a:br>
            <a:r>
              <a:rPr lang="en-US" sz="3200">
                <a:ln w="15875">
                  <a:solidFill>
                    <a:srgbClr val="FFFFFF"/>
                  </a:solidFill>
                </a:ln>
                <a:solidFill>
                  <a:schemeClr val="tx1"/>
                </a:solidFill>
                <a:latin typeface="Georgia Pro"/>
              </a:rPr>
              <a:t>     Clearly communicate the services provided and pertinent information and the charges associated.</a:t>
            </a:r>
            <a:br>
              <a:rPr lang="en-US" sz="2200">
                <a:ln w="15875">
                  <a:solidFill>
                    <a:srgbClr val="FFFFFF"/>
                  </a:solidFill>
                </a:ln>
              </a:rPr>
            </a:br>
            <a:endParaRPr lang="en-US" sz="2200">
              <a:ln w="15875">
                <a:solidFill>
                  <a:srgbClr val="FFFFFF"/>
                </a:solidFill>
              </a:ln>
              <a:solidFill>
                <a:schemeClr val="tx1"/>
              </a:solidFill>
            </a:endParaRPr>
          </a:p>
        </p:txBody>
      </p:sp>
      <p:sp>
        <p:nvSpPr>
          <p:cNvPr id="3" name="TextBox 2">
            <a:extLst>
              <a:ext uri="{FF2B5EF4-FFF2-40B4-BE49-F238E27FC236}">
                <a16:creationId xmlns:a16="http://schemas.microsoft.com/office/drawing/2014/main" id="{5B4DDD09-12A6-80F3-5EC9-20D8744B22E4}"/>
              </a:ext>
            </a:extLst>
          </p:cNvPr>
          <p:cNvSpPr txBox="1"/>
          <p:nvPr/>
        </p:nvSpPr>
        <p:spPr>
          <a:xfrm>
            <a:off x="8265297" y="6336271"/>
            <a:ext cx="36383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cs typeface="Times New Roman"/>
              </a:rPr>
              <a:t>(CADH Student Handbook 2023, p. 11)</a:t>
            </a:r>
          </a:p>
        </p:txBody>
      </p:sp>
      <p:pic>
        <p:nvPicPr>
          <p:cNvPr id="5" name="Graphic 4" descr="Close with solid fill">
            <a:extLst>
              <a:ext uri="{FF2B5EF4-FFF2-40B4-BE49-F238E27FC236}">
                <a16:creationId xmlns:a16="http://schemas.microsoft.com/office/drawing/2014/main" id="{A4209496-B4FF-4065-E21D-0AAE0FBC4F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6692" y="81693"/>
            <a:ext cx="1175264" cy="1175264"/>
          </a:xfrm>
          <a:prstGeom prst="rect">
            <a:avLst/>
          </a:prstGeom>
        </p:spPr>
      </p:pic>
      <p:pic>
        <p:nvPicPr>
          <p:cNvPr id="6" name="Graphic 5" descr="Money outline">
            <a:extLst>
              <a:ext uri="{FF2B5EF4-FFF2-40B4-BE49-F238E27FC236}">
                <a16:creationId xmlns:a16="http://schemas.microsoft.com/office/drawing/2014/main" id="{EC9EFE86-47EA-98AC-593D-08110F7D36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73" y="1392357"/>
            <a:ext cx="1463588" cy="1442994"/>
          </a:xfrm>
          <a:prstGeom prst="rect">
            <a:avLst/>
          </a:prstGeom>
        </p:spPr>
      </p:pic>
      <p:pic>
        <p:nvPicPr>
          <p:cNvPr id="7" name="Graphic 6" descr="Blog with solid fill">
            <a:extLst>
              <a:ext uri="{FF2B5EF4-FFF2-40B4-BE49-F238E27FC236}">
                <a16:creationId xmlns:a16="http://schemas.microsoft.com/office/drawing/2014/main" id="{6340A36D-2B40-E22F-4125-FAE609575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4206" y="3232664"/>
            <a:ext cx="1340021" cy="1340021"/>
          </a:xfrm>
          <a:prstGeom prst="rect">
            <a:avLst/>
          </a:prstGeom>
        </p:spPr>
      </p:pic>
      <p:pic>
        <p:nvPicPr>
          <p:cNvPr id="8" name="Graphic 7" descr="Checklist with solid fill">
            <a:extLst>
              <a:ext uri="{FF2B5EF4-FFF2-40B4-BE49-F238E27FC236}">
                <a16:creationId xmlns:a16="http://schemas.microsoft.com/office/drawing/2014/main" id="{E7C33679-38A4-6171-F7F5-B051A6DFFD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43" y="4660557"/>
            <a:ext cx="1580291" cy="1566562"/>
          </a:xfrm>
          <a:prstGeom prst="rect">
            <a:avLst/>
          </a:prstGeom>
        </p:spPr>
      </p:pic>
    </p:spTree>
    <p:extLst>
      <p:ext uri="{BB962C8B-B14F-4D97-AF65-F5344CB8AC3E}">
        <p14:creationId xmlns:p14="http://schemas.microsoft.com/office/powerpoint/2010/main" val="37472817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een dialogue boxes">
            <a:extLst>
              <a:ext uri="{FF2B5EF4-FFF2-40B4-BE49-F238E27FC236}">
                <a16:creationId xmlns:a16="http://schemas.microsoft.com/office/drawing/2014/main" id="{079A7F58-FBC3-162D-2F5F-55A2B65BBB6C}"/>
              </a:ext>
            </a:extLst>
          </p:cNvPr>
          <p:cNvPicPr>
            <a:picLocks noChangeAspect="1"/>
          </p:cNvPicPr>
          <p:nvPr/>
        </p:nvPicPr>
        <p:blipFill rotWithShape="1">
          <a:blip r:embed="rId2"/>
          <a:srcRect t="27956" r="-1" b="4459"/>
          <a:stretch/>
        </p:blipFill>
        <p:spPr>
          <a:xfrm>
            <a:off x="20" y="10"/>
            <a:ext cx="12191980" cy="6857990"/>
          </a:xfrm>
          <a:prstGeom prst="rect">
            <a:avLst/>
          </a:prstGeom>
        </p:spPr>
      </p:pic>
      <p:sp>
        <p:nvSpPr>
          <p:cNvPr id="2" name="Title 1">
            <a:extLst>
              <a:ext uri="{FF2B5EF4-FFF2-40B4-BE49-F238E27FC236}">
                <a16:creationId xmlns:a16="http://schemas.microsoft.com/office/drawing/2014/main" id="{99DD9A8F-5701-9928-BCA3-9367DA70CA02}"/>
              </a:ext>
            </a:extLst>
          </p:cNvPr>
          <p:cNvSpPr>
            <a:spLocks noGrp="1"/>
          </p:cNvSpPr>
          <p:nvPr>
            <p:ph type="title" idx="4294967295"/>
          </p:nvPr>
        </p:nvSpPr>
        <p:spPr>
          <a:xfrm>
            <a:off x="0" y="849356"/>
            <a:ext cx="3348640" cy="5108574"/>
          </a:xfrm>
          <a:solidFill>
            <a:schemeClr val="accent3">
              <a:lumMod val="50000"/>
            </a:schemeClr>
          </a:solidFill>
          <a:ln>
            <a:solidFill>
              <a:schemeClr val="accent3">
                <a:lumMod val="50000"/>
              </a:schemeClr>
            </a:solidFill>
          </a:ln>
        </p:spPr>
        <p:txBody>
          <a:bodyPr vert="horz" lIns="91440" tIns="45720" rIns="91440" bIns="45720" rtlCol="0" anchor="ctr">
            <a:normAutofit/>
          </a:bodyPr>
          <a:lstStyle/>
          <a:p>
            <a:r>
              <a:rPr lang="en-US" sz="4400">
                <a:latin typeface="Castellar"/>
                <a:cs typeface="Cavolini"/>
              </a:rPr>
              <a:t>Social media post:</a:t>
            </a:r>
          </a:p>
        </p:txBody>
      </p:sp>
      <p:sp>
        <p:nvSpPr>
          <p:cNvPr id="4" name="TextBox 3">
            <a:extLst>
              <a:ext uri="{FF2B5EF4-FFF2-40B4-BE49-F238E27FC236}">
                <a16:creationId xmlns:a16="http://schemas.microsoft.com/office/drawing/2014/main" id="{534ED2BA-EAA1-F6DF-AF55-5C747D834649}"/>
              </a:ext>
            </a:extLst>
          </p:cNvPr>
          <p:cNvSpPr txBox="1"/>
          <p:nvPr/>
        </p:nvSpPr>
        <p:spPr>
          <a:xfrm>
            <a:off x="3772104" y="441052"/>
            <a:ext cx="7887094" cy="5112493"/>
          </a:xfrm>
          <a:prstGeom prst="wedgeRoundRectCallou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buClr>
                <a:schemeClr val="accent1"/>
              </a:buClr>
            </a:pPr>
            <a:r>
              <a:rPr lang="en-US">
                <a:solidFill>
                  <a:srgbClr val="002060"/>
                </a:solidFill>
                <a:latin typeface="Times New Roman"/>
                <a:cs typeface="Times New Roman"/>
              </a:rPr>
              <a:t>Hello,</a:t>
            </a:r>
            <a:br>
              <a:rPr lang="en-US">
                <a:latin typeface="Times New Roman"/>
              </a:rPr>
            </a:br>
            <a:r>
              <a:rPr lang="en-US">
                <a:solidFill>
                  <a:srgbClr val="002060"/>
                </a:solidFill>
                <a:latin typeface="Times New Roman"/>
                <a:cs typeface="Times New Roman"/>
              </a:rPr>
              <a:t> I’m a dental hygiene student in The Canadian Academy of Dental Health and Community Sciences working under the supervision of a registered dental hygienist and Dentist. Looking for volunteers who want to get their teeth cleaned. As it is a learning institution MULTIPLE appointments are required (4 hours each).</a:t>
            </a:r>
            <a:br>
              <a:rPr lang="en-US">
                <a:latin typeface="Times New Roman"/>
              </a:rPr>
            </a:br>
            <a:r>
              <a:rPr lang="en-US">
                <a:solidFill>
                  <a:srgbClr val="002060"/>
                </a:solidFill>
                <a:latin typeface="Times New Roman"/>
                <a:cs typeface="Times New Roman"/>
              </a:rPr>
              <a:t>Services provided:</a:t>
            </a:r>
            <a:br>
              <a:rPr lang="en-US">
                <a:latin typeface="Times New Roman"/>
              </a:rPr>
            </a:br>
            <a:r>
              <a:rPr lang="en-US">
                <a:solidFill>
                  <a:srgbClr val="002060"/>
                </a:solidFill>
                <a:latin typeface="Times New Roman"/>
                <a:cs typeface="Times New Roman"/>
              </a:rPr>
              <a:t> - Dental Cleaning</a:t>
            </a:r>
            <a:br>
              <a:rPr lang="en-US">
                <a:latin typeface="Times New Roman"/>
              </a:rPr>
            </a:br>
            <a:r>
              <a:rPr lang="en-US">
                <a:solidFill>
                  <a:srgbClr val="002060"/>
                </a:solidFill>
                <a:latin typeface="Times New Roman"/>
                <a:cs typeface="Times New Roman"/>
              </a:rPr>
              <a:t> - Oral cancer screening</a:t>
            </a:r>
            <a:br>
              <a:rPr lang="en-US">
                <a:latin typeface="Times New Roman"/>
              </a:rPr>
            </a:br>
            <a:r>
              <a:rPr lang="en-US">
                <a:solidFill>
                  <a:srgbClr val="002060"/>
                </a:solidFill>
                <a:latin typeface="Times New Roman"/>
                <a:cs typeface="Times New Roman"/>
              </a:rPr>
              <a:t> - Dental radiographs (if needed)</a:t>
            </a:r>
            <a:br>
              <a:rPr lang="en-US">
                <a:latin typeface="Times New Roman"/>
              </a:rPr>
            </a:br>
            <a:r>
              <a:rPr lang="en-US">
                <a:solidFill>
                  <a:srgbClr val="002060"/>
                </a:solidFill>
                <a:latin typeface="Times New Roman"/>
                <a:cs typeface="Times New Roman"/>
              </a:rPr>
              <a:t> - Dietary Counselling</a:t>
            </a:r>
            <a:br>
              <a:rPr lang="en-US">
                <a:latin typeface="Times New Roman"/>
              </a:rPr>
            </a:br>
            <a:r>
              <a:rPr lang="en-US">
                <a:solidFill>
                  <a:srgbClr val="002060"/>
                </a:solidFill>
                <a:latin typeface="Times New Roman"/>
                <a:cs typeface="Times New Roman"/>
              </a:rPr>
              <a:t> - Dental exam</a:t>
            </a:r>
            <a:br>
              <a:rPr lang="en-US">
                <a:latin typeface="Times New Roman"/>
              </a:rPr>
            </a:br>
            <a:r>
              <a:rPr lang="en-US">
                <a:solidFill>
                  <a:srgbClr val="002060"/>
                </a:solidFill>
                <a:latin typeface="Times New Roman"/>
                <a:cs typeface="Times New Roman"/>
              </a:rPr>
              <a:t> - Periodontal exam</a:t>
            </a:r>
            <a:br>
              <a:rPr lang="en-US">
                <a:latin typeface="Times New Roman"/>
              </a:rPr>
            </a:br>
            <a:r>
              <a:rPr lang="en-US">
                <a:solidFill>
                  <a:srgbClr val="002060"/>
                </a:solidFill>
                <a:latin typeface="Times New Roman"/>
                <a:cs typeface="Times New Roman"/>
              </a:rPr>
              <a:t> - Plaque &amp; calculus/tartar assessment</a:t>
            </a:r>
            <a:br>
              <a:rPr lang="en-US">
                <a:latin typeface="Times New Roman"/>
              </a:rPr>
            </a:br>
            <a:r>
              <a:rPr lang="en-US">
                <a:solidFill>
                  <a:srgbClr val="002060"/>
                </a:solidFill>
                <a:latin typeface="Times New Roman"/>
                <a:cs typeface="Times New Roman"/>
              </a:rPr>
              <a:t> - Oral Hygiene Education</a:t>
            </a:r>
          </a:p>
          <a:p>
            <a:pPr>
              <a:lnSpc>
                <a:spcPct val="90000"/>
              </a:lnSpc>
              <a:spcAft>
                <a:spcPts val="600"/>
              </a:spcAft>
            </a:pPr>
            <a:r>
              <a:rPr lang="en-US">
                <a:solidFill>
                  <a:srgbClr val="002060"/>
                </a:solidFill>
                <a:latin typeface="Times New Roman"/>
                <a:cs typeface="Times New Roman"/>
              </a:rPr>
              <a:t>- Coronal polish</a:t>
            </a:r>
          </a:p>
          <a:p>
            <a:pPr>
              <a:lnSpc>
                <a:spcPct val="90000"/>
              </a:lnSpc>
              <a:spcAft>
                <a:spcPts val="600"/>
              </a:spcAft>
            </a:pPr>
            <a:r>
              <a:rPr lang="en-US">
                <a:solidFill>
                  <a:srgbClr val="002060"/>
                </a:solidFill>
                <a:latin typeface="Times New Roman"/>
                <a:cs typeface="Times New Roman"/>
              </a:rPr>
              <a:t>- Fluoride</a:t>
            </a:r>
          </a:p>
          <a:p>
            <a:pPr>
              <a:lnSpc>
                <a:spcPct val="90000"/>
              </a:lnSpc>
              <a:spcAft>
                <a:spcPts val="600"/>
              </a:spcAft>
            </a:pPr>
            <a:r>
              <a:rPr lang="en-US">
                <a:solidFill>
                  <a:srgbClr val="002060"/>
                </a:solidFill>
                <a:latin typeface="Times New Roman"/>
                <a:cs typeface="Times New Roman"/>
              </a:rPr>
              <a:t>~~~~And more !!!</a:t>
            </a:r>
            <a:br>
              <a:rPr lang="en-US">
                <a:latin typeface="Times New Roman"/>
              </a:rPr>
            </a:br>
            <a:r>
              <a:rPr lang="en-US">
                <a:solidFill>
                  <a:srgbClr val="002060"/>
                </a:solidFill>
                <a:latin typeface="Times New Roman"/>
                <a:cs typeface="Times New Roman"/>
              </a:rPr>
              <a:t> Please message me to book in.</a:t>
            </a:r>
            <a:r>
              <a:rPr lang="en-US" sz="2000">
                <a:solidFill>
                  <a:schemeClr val="tx1">
                    <a:lumMod val="65000"/>
                    <a:lumOff val="35000"/>
                  </a:schemeClr>
                </a:solidFill>
                <a:latin typeface="Times New Roman"/>
                <a:cs typeface="Times New Roman"/>
              </a:rPr>
              <a:t> </a:t>
            </a:r>
          </a:p>
        </p:txBody>
      </p:sp>
      <p:pic>
        <p:nvPicPr>
          <p:cNvPr id="3" name="Picture 2" descr="Facebook Logo Social Network - Free vector graphic on Pixabay">
            <a:extLst>
              <a:ext uri="{FF2B5EF4-FFF2-40B4-BE49-F238E27FC236}">
                <a16:creationId xmlns:a16="http://schemas.microsoft.com/office/drawing/2014/main" id="{1E561A41-1AD0-B716-40B3-7B06C2F3B28D}"/>
              </a:ext>
            </a:extLst>
          </p:cNvPr>
          <p:cNvPicPr>
            <a:picLocks noChangeAspect="1"/>
          </p:cNvPicPr>
          <p:nvPr/>
        </p:nvPicPr>
        <p:blipFill>
          <a:blip r:embed="rId3"/>
          <a:stretch>
            <a:fillRect/>
          </a:stretch>
        </p:blipFill>
        <p:spPr>
          <a:xfrm>
            <a:off x="9370088" y="5187460"/>
            <a:ext cx="2612572" cy="1306286"/>
          </a:xfrm>
          <a:prstGeom prst="rect">
            <a:avLst/>
          </a:prstGeom>
        </p:spPr>
      </p:pic>
      <p:pic>
        <p:nvPicPr>
          <p:cNvPr id="6" name="Picture 5">
            <a:extLst>
              <a:ext uri="{FF2B5EF4-FFF2-40B4-BE49-F238E27FC236}">
                <a16:creationId xmlns:a16="http://schemas.microsoft.com/office/drawing/2014/main" id="{47976EE4-CAAD-B0BC-B4F7-62334142D32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05725" y="1908994"/>
            <a:ext cx="1916167" cy="1001069"/>
          </a:xfrm>
          <a:prstGeom prst="rect">
            <a:avLst/>
          </a:prstGeom>
        </p:spPr>
      </p:pic>
      <p:pic>
        <p:nvPicPr>
          <p:cNvPr id="9" name="Picture 8">
            <a:extLst>
              <a:ext uri="{FF2B5EF4-FFF2-40B4-BE49-F238E27FC236}">
                <a16:creationId xmlns:a16="http://schemas.microsoft.com/office/drawing/2014/main" id="{41A74FC2-5389-1E44-178A-279CAABFB4D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097" y="4474642"/>
            <a:ext cx="1474598" cy="1482971"/>
          </a:xfrm>
          <a:prstGeom prst="rect">
            <a:avLst/>
          </a:prstGeom>
        </p:spPr>
      </p:pic>
    </p:spTree>
    <p:extLst>
      <p:ext uri="{BB962C8B-B14F-4D97-AF65-F5344CB8AC3E}">
        <p14:creationId xmlns:p14="http://schemas.microsoft.com/office/powerpoint/2010/main" val="90627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Comments pop-up background" descr="Comments pop-up background">
            <a:hlinkClick r:id="" action="ppaction://media"/>
            <a:extLst>
              <a:ext uri="{FF2B5EF4-FFF2-40B4-BE49-F238E27FC236}">
                <a16:creationId xmlns:a16="http://schemas.microsoft.com/office/drawing/2014/main" id="{D5483EF2-7263-42A3-CF01-DADF0E07BF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29" y="-837"/>
            <a:ext cx="12179368" cy="6842927"/>
          </a:xfrm>
          <a:prstGeom prst="rect">
            <a:avLst/>
          </a:prstGeom>
        </p:spPr>
      </p:pic>
      <p:pic>
        <p:nvPicPr>
          <p:cNvPr id="3" name="Picture 2">
            <a:extLst>
              <a:ext uri="{FF2B5EF4-FFF2-40B4-BE49-F238E27FC236}">
                <a16:creationId xmlns:a16="http://schemas.microsoft.com/office/drawing/2014/main" id="{68EDDBDB-5E80-7739-6349-BE942A9887AF}"/>
              </a:ext>
            </a:extLst>
          </p:cNvPr>
          <p:cNvPicPr>
            <a:picLocks noChangeAspect="1"/>
          </p:cNvPicPr>
          <p:nvPr/>
        </p:nvPicPr>
        <p:blipFill>
          <a:blip r:embed="rId5"/>
          <a:stretch>
            <a:fillRect/>
          </a:stretch>
        </p:blipFill>
        <p:spPr>
          <a:xfrm>
            <a:off x="6734233" y="269737"/>
            <a:ext cx="4872158" cy="63048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8B5AF14D-9D29-99D5-635C-649B78C221E4}"/>
              </a:ext>
            </a:extLst>
          </p:cNvPr>
          <p:cNvSpPr txBox="1"/>
          <p:nvPr/>
        </p:nvSpPr>
        <p:spPr>
          <a:xfrm>
            <a:off x="413249" y="5673169"/>
            <a:ext cx="4354285" cy="1200329"/>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a:solidFill>
                  <a:schemeClr val="bg1"/>
                </a:solidFill>
                <a:latin typeface="Castellar"/>
              </a:rPr>
              <a:t>SAMPLE</a:t>
            </a:r>
          </a:p>
        </p:txBody>
      </p:sp>
    </p:spTree>
    <p:extLst>
      <p:ext uri="{BB962C8B-B14F-4D97-AF65-F5344CB8AC3E}">
        <p14:creationId xmlns:p14="http://schemas.microsoft.com/office/powerpoint/2010/main" val="35754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1481</Words>
  <Application>Microsoft Office PowerPoint</Application>
  <PresentationFormat>Widescreen</PresentationFormat>
  <Paragraphs>125</Paragraphs>
  <Slides>21</Slides>
  <Notes>0</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Castellar</vt:lpstr>
      <vt:lpstr>Cavolini</vt:lpstr>
      <vt:lpstr>Comic Sans MS</vt:lpstr>
      <vt:lpstr>Corbel</vt:lpstr>
      <vt:lpstr>Georgia Pro</vt:lpstr>
      <vt:lpstr>Times</vt:lpstr>
      <vt:lpstr>Times New Roman</vt:lpstr>
      <vt:lpstr>Wingdings</vt:lpstr>
      <vt:lpstr>Wingdings 2</vt:lpstr>
      <vt:lpstr>WordVisi_MSFontService</vt:lpstr>
      <vt:lpstr>WordVisiPilcrow_MSFontService</vt:lpstr>
      <vt:lpstr>Frame</vt:lpstr>
      <vt:lpstr> DH 401- Mentorship Presentation.   Client recruitment  and Retention; and  Transfers and  Termination.</vt:lpstr>
      <vt:lpstr>Content:</vt:lpstr>
      <vt:lpstr>Client Recruitment</vt:lpstr>
      <vt:lpstr>WHERE TO FIND CLIENTS ?</vt:lpstr>
      <vt:lpstr>IMPORTANT</vt:lpstr>
      <vt:lpstr>Advertisement Guidelines:</vt:lpstr>
      <vt:lpstr>Restriction on using the CADH logo.     To maintain professional integrity.     Avoid using words/terms “free”, “no-cost”, or “reimbursement/reimburse”            Terms like these are misleading and can set false expectations.            Providing Personal information  Listing ONLY the services that are provided at CADH.      Clearly communicate the services provided and pertinent information and the charges associated. </vt:lpstr>
      <vt:lpstr>Social media post:</vt:lpstr>
      <vt:lpstr>PowerPoint Presentation</vt:lpstr>
      <vt:lpstr>Retention</vt:lpstr>
      <vt:lpstr>PowerPoint Presentation</vt:lpstr>
      <vt:lpstr>Booking and confirming appointments</vt:lpstr>
      <vt:lpstr>Cancellations</vt:lpstr>
      <vt:lpstr>TRANSFER</vt:lpstr>
      <vt:lpstr>STEP BY STEP Transfer</vt:lpstr>
      <vt:lpstr>Important instructions regarding transfer</vt:lpstr>
      <vt:lpstr>TRANSFER FORMAT</vt:lpstr>
      <vt:lpstr>Client Termination  </vt:lpstr>
      <vt:lpstr>DURING CARE/ AFTER TREATMENT:</vt:lpstr>
      <vt:lpstr>BROCHURE/Handout</vt:lpstr>
      <vt:lpstr>LITERATURE CITED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Gurleen Kaur</cp:lastModifiedBy>
  <cp:revision>13</cp:revision>
  <dcterms:created xsi:type="dcterms:W3CDTF">2023-10-11T14:14:21Z</dcterms:created>
  <dcterms:modified xsi:type="dcterms:W3CDTF">2023-12-01T16:15:56Z</dcterms:modified>
</cp:coreProperties>
</file>